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60" r:id="rId3"/>
    <p:sldId id="261" r:id="rId4"/>
    <p:sldId id="391" r:id="rId5"/>
    <p:sldId id="393" r:id="rId6"/>
    <p:sldId id="258" r:id="rId7"/>
    <p:sldId id="394" r:id="rId8"/>
    <p:sldId id="262" r:id="rId9"/>
    <p:sldId id="395" r:id="rId10"/>
    <p:sldId id="396" r:id="rId11"/>
    <p:sldId id="263" r:id="rId12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ACB38B-FC22-45E5-AA72-C0B03999F1A1}" v="1" dt="2026-04-02T08:39:06.33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180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san Akinyi" userId="0fc1838d-7dad-45e1-b509-82568b50a718" providerId="ADAL" clId="{5035B565-B33D-4FB8-B198-D8F7F7568E1B}"/>
    <pc:docChg chg="modSld">
      <pc:chgData name="Susan Akinyi" userId="0fc1838d-7dad-45e1-b509-82568b50a718" providerId="ADAL" clId="{5035B565-B33D-4FB8-B198-D8F7F7568E1B}" dt="2026-04-02T08:39:19.443" v="5" actId="14100"/>
      <pc:docMkLst>
        <pc:docMk/>
      </pc:docMkLst>
      <pc:sldChg chg="modSp mod">
        <pc:chgData name="Susan Akinyi" userId="0fc1838d-7dad-45e1-b509-82568b50a718" providerId="ADAL" clId="{5035B565-B33D-4FB8-B198-D8F7F7568E1B}" dt="2026-04-02T08:39:19.443" v="5" actId="14100"/>
        <pc:sldMkLst>
          <pc:docMk/>
          <pc:sldMk cId="0" sldId="263"/>
        </pc:sldMkLst>
        <pc:spChg chg="mod">
          <ac:chgData name="Susan Akinyi" userId="0fc1838d-7dad-45e1-b509-82568b50a718" providerId="ADAL" clId="{5035B565-B33D-4FB8-B198-D8F7F7568E1B}" dt="2026-04-02T08:39:19.443" v="5" actId="14100"/>
          <ac:spMkLst>
            <pc:docMk/>
            <pc:sldMk cId="0" sldId="263"/>
            <ac:spMk id="7" creationId="{00000000-0000-0000-0000-00000000000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551AEE-5EA6-4A6D-B4A8-0EA6877EE71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81DF623-8AFD-45CA-B75E-5131DB5D12A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ptos" panose="020B0004020202020204" pitchFamily="34" charset="0"/>
            </a:rPr>
            <a:t>Opportunity implement an  innovative, readily actionable, high impact solutions towards improving your  repair models</a:t>
          </a:r>
        </a:p>
      </dgm:t>
    </dgm:pt>
    <dgm:pt modelId="{FB7D5525-6664-4D21-8540-C942DD050B97}" type="parTrans" cxnId="{58AE9AAC-EA47-460C-9012-881F9CFE9FFB}">
      <dgm:prSet/>
      <dgm:spPr/>
      <dgm:t>
        <a:bodyPr/>
        <a:lstStyle/>
        <a:p>
          <a:endParaRPr lang="en-US"/>
        </a:p>
      </dgm:t>
    </dgm:pt>
    <dgm:pt modelId="{20630104-1789-46D1-BC6B-8C60A4CA4A61}" type="sibTrans" cxnId="{58AE9AAC-EA47-460C-9012-881F9CFE9FFB}">
      <dgm:prSet/>
      <dgm:spPr/>
      <dgm:t>
        <a:bodyPr/>
        <a:lstStyle/>
        <a:p>
          <a:endParaRPr lang="en-US"/>
        </a:p>
      </dgm:t>
    </dgm:pt>
    <dgm:pt modelId="{CFA41974-A960-4A2D-8AD0-8FA0A8BD1D1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ptos" panose="020B0004020202020204" pitchFamily="34" charset="0"/>
            </a:rPr>
            <a:t>Cash Awards of up to $15,000 per successful participant to implement proposed repair model improvement solutions</a:t>
          </a:r>
        </a:p>
      </dgm:t>
    </dgm:pt>
    <dgm:pt modelId="{631EA05E-DFBE-4F73-BE86-6CE997633BE3}" type="parTrans" cxnId="{DC8AF3C3-1E25-4CB5-AAE8-AA4ECD3F09F8}">
      <dgm:prSet/>
      <dgm:spPr/>
      <dgm:t>
        <a:bodyPr/>
        <a:lstStyle/>
        <a:p>
          <a:endParaRPr lang="en-US"/>
        </a:p>
      </dgm:t>
    </dgm:pt>
    <dgm:pt modelId="{A3756850-25AD-4E43-9CF2-9116194291C0}" type="sibTrans" cxnId="{DC8AF3C3-1E25-4CB5-AAE8-AA4ECD3F09F8}">
      <dgm:prSet/>
      <dgm:spPr/>
      <dgm:t>
        <a:bodyPr/>
        <a:lstStyle/>
        <a:p>
          <a:endParaRPr lang="en-US"/>
        </a:p>
      </dgm:t>
    </dgm:pt>
    <dgm:pt modelId="{53E6C52C-DBB5-41DE-BD1E-F3E154F3C23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ptos" panose="020B0004020202020204" pitchFamily="34" charset="0"/>
            </a:rPr>
            <a:t>Visibility and promotion through spotlight profiles and sector platforms such as the Off-Grid Solar Repair Lab, highlighting successful approaches and lessons learned to inform broader market ecosystem</a:t>
          </a:r>
          <a:r>
            <a:rPr lang="en-US" dirty="0"/>
            <a:t>. </a:t>
          </a:r>
        </a:p>
      </dgm:t>
    </dgm:pt>
    <dgm:pt modelId="{3C34D8AE-B28A-4223-A87C-372C76984167}" type="parTrans" cxnId="{FC1DE2D4-4C0B-4E7C-976B-4E740700429F}">
      <dgm:prSet/>
      <dgm:spPr/>
      <dgm:t>
        <a:bodyPr/>
        <a:lstStyle/>
        <a:p>
          <a:endParaRPr lang="en-US"/>
        </a:p>
      </dgm:t>
    </dgm:pt>
    <dgm:pt modelId="{51B04FD3-3315-40B7-8053-4643A272A84C}" type="sibTrans" cxnId="{FC1DE2D4-4C0B-4E7C-976B-4E740700429F}">
      <dgm:prSet/>
      <dgm:spPr/>
      <dgm:t>
        <a:bodyPr/>
        <a:lstStyle/>
        <a:p>
          <a:endParaRPr lang="en-US"/>
        </a:p>
      </dgm:t>
    </dgm:pt>
    <dgm:pt modelId="{EA13A1A3-6613-4103-96A9-F5ABC6C21B18}" type="pres">
      <dgm:prSet presAssocID="{2A551AEE-5EA6-4A6D-B4A8-0EA6877EE71C}" presName="root" presStyleCnt="0">
        <dgm:presLayoutVars>
          <dgm:dir/>
          <dgm:resizeHandles val="exact"/>
        </dgm:presLayoutVars>
      </dgm:prSet>
      <dgm:spPr/>
    </dgm:pt>
    <dgm:pt modelId="{91585CDD-B60B-44E6-9AAA-BCB3D6AC7F43}" type="pres">
      <dgm:prSet presAssocID="{081DF623-8AFD-45CA-B75E-5131DB5D12AC}" presName="compNode" presStyleCnt="0"/>
      <dgm:spPr/>
    </dgm:pt>
    <dgm:pt modelId="{C9A66189-F1E2-4B89-9AB3-2BCFE5045A22}" type="pres">
      <dgm:prSet presAssocID="{081DF623-8AFD-45CA-B75E-5131DB5D12AC}" presName="bgRect" presStyleLbl="bgShp" presStyleIdx="0" presStyleCnt="3"/>
      <dgm:spPr/>
    </dgm:pt>
    <dgm:pt modelId="{46C3D47D-27E7-4F8E-8D13-8D3F53DB19A7}" type="pres">
      <dgm:prSet presAssocID="{081DF623-8AFD-45CA-B75E-5131DB5D12A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B64CBBA4-8512-42CA-B20B-73313A1D1DD2}" type="pres">
      <dgm:prSet presAssocID="{081DF623-8AFD-45CA-B75E-5131DB5D12AC}" presName="spaceRect" presStyleCnt="0"/>
      <dgm:spPr/>
    </dgm:pt>
    <dgm:pt modelId="{53EC7385-BF6F-4E1C-8E28-099D5C5E2990}" type="pres">
      <dgm:prSet presAssocID="{081DF623-8AFD-45CA-B75E-5131DB5D12AC}" presName="parTx" presStyleLbl="revTx" presStyleIdx="0" presStyleCnt="3">
        <dgm:presLayoutVars>
          <dgm:chMax val="0"/>
          <dgm:chPref val="0"/>
        </dgm:presLayoutVars>
      </dgm:prSet>
      <dgm:spPr/>
    </dgm:pt>
    <dgm:pt modelId="{F99CF181-FCA2-4516-9271-114ECD8D8D30}" type="pres">
      <dgm:prSet presAssocID="{20630104-1789-46D1-BC6B-8C60A4CA4A61}" presName="sibTrans" presStyleCnt="0"/>
      <dgm:spPr/>
    </dgm:pt>
    <dgm:pt modelId="{44CF0772-7479-41F6-94D6-CBB203DC1C0E}" type="pres">
      <dgm:prSet presAssocID="{CFA41974-A960-4A2D-8AD0-8FA0A8BD1D1F}" presName="compNode" presStyleCnt="0"/>
      <dgm:spPr/>
    </dgm:pt>
    <dgm:pt modelId="{EC69F586-8FCF-4C3D-8FC0-7EF36892B671}" type="pres">
      <dgm:prSet presAssocID="{CFA41974-A960-4A2D-8AD0-8FA0A8BD1D1F}" presName="bgRect" presStyleLbl="bgShp" presStyleIdx="1" presStyleCnt="3"/>
      <dgm:spPr/>
    </dgm:pt>
    <dgm:pt modelId="{A6E8549E-2635-42ED-AC3C-22C9A3367B4E}" type="pres">
      <dgm:prSet presAssocID="{CFA41974-A960-4A2D-8AD0-8FA0A8BD1D1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A94B04B3-41B8-4809-96FB-717C839D2A7C}" type="pres">
      <dgm:prSet presAssocID="{CFA41974-A960-4A2D-8AD0-8FA0A8BD1D1F}" presName="spaceRect" presStyleCnt="0"/>
      <dgm:spPr/>
    </dgm:pt>
    <dgm:pt modelId="{129FC878-8883-4264-95AB-E79221E0E8AA}" type="pres">
      <dgm:prSet presAssocID="{CFA41974-A960-4A2D-8AD0-8FA0A8BD1D1F}" presName="parTx" presStyleLbl="revTx" presStyleIdx="1" presStyleCnt="3">
        <dgm:presLayoutVars>
          <dgm:chMax val="0"/>
          <dgm:chPref val="0"/>
        </dgm:presLayoutVars>
      </dgm:prSet>
      <dgm:spPr/>
    </dgm:pt>
    <dgm:pt modelId="{FEF381D7-803C-484C-ABDA-9B7E1B4F3C9B}" type="pres">
      <dgm:prSet presAssocID="{A3756850-25AD-4E43-9CF2-9116194291C0}" presName="sibTrans" presStyleCnt="0"/>
      <dgm:spPr/>
    </dgm:pt>
    <dgm:pt modelId="{B8FDBA4F-105D-4AB6-8019-BE24E5163DE0}" type="pres">
      <dgm:prSet presAssocID="{53E6C52C-DBB5-41DE-BD1E-F3E154F3C235}" presName="compNode" presStyleCnt="0"/>
      <dgm:spPr/>
    </dgm:pt>
    <dgm:pt modelId="{9E1A7F6A-C3AA-4611-8698-AD625F7CCC92}" type="pres">
      <dgm:prSet presAssocID="{53E6C52C-DBB5-41DE-BD1E-F3E154F3C235}" presName="bgRect" presStyleLbl="bgShp" presStyleIdx="2" presStyleCnt="3"/>
      <dgm:spPr/>
    </dgm:pt>
    <dgm:pt modelId="{C93B38DE-0F78-41DC-A5F0-AFDA2E699E2A}" type="pres">
      <dgm:prSet presAssocID="{53E6C52C-DBB5-41DE-BD1E-F3E154F3C23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n"/>
        </a:ext>
      </dgm:extLst>
    </dgm:pt>
    <dgm:pt modelId="{435F0134-C1B5-469A-B3D1-0396719A369D}" type="pres">
      <dgm:prSet presAssocID="{53E6C52C-DBB5-41DE-BD1E-F3E154F3C235}" presName="spaceRect" presStyleCnt="0"/>
      <dgm:spPr/>
    </dgm:pt>
    <dgm:pt modelId="{4A87AEE5-0FE1-48E5-A298-7675BD95555C}" type="pres">
      <dgm:prSet presAssocID="{53E6C52C-DBB5-41DE-BD1E-F3E154F3C23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B9C6A29-173D-4DC8-B772-B9D14992265E}" type="presOf" srcId="{081DF623-8AFD-45CA-B75E-5131DB5D12AC}" destId="{53EC7385-BF6F-4E1C-8E28-099D5C5E2990}" srcOrd="0" destOrd="0" presId="urn:microsoft.com/office/officeart/2018/2/layout/IconVerticalSolidList"/>
    <dgm:cxn modelId="{28081249-F087-4147-B0A6-804654AC6E44}" type="presOf" srcId="{53E6C52C-DBB5-41DE-BD1E-F3E154F3C235}" destId="{4A87AEE5-0FE1-48E5-A298-7675BD95555C}" srcOrd="0" destOrd="0" presId="urn:microsoft.com/office/officeart/2018/2/layout/IconVerticalSolidList"/>
    <dgm:cxn modelId="{82B49458-C9AB-494E-8DE3-1C21770FA0C4}" type="presOf" srcId="{CFA41974-A960-4A2D-8AD0-8FA0A8BD1D1F}" destId="{129FC878-8883-4264-95AB-E79221E0E8AA}" srcOrd="0" destOrd="0" presId="urn:microsoft.com/office/officeart/2018/2/layout/IconVerticalSolidList"/>
    <dgm:cxn modelId="{58AE9AAC-EA47-460C-9012-881F9CFE9FFB}" srcId="{2A551AEE-5EA6-4A6D-B4A8-0EA6877EE71C}" destId="{081DF623-8AFD-45CA-B75E-5131DB5D12AC}" srcOrd="0" destOrd="0" parTransId="{FB7D5525-6664-4D21-8540-C942DD050B97}" sibTransId="{20630104-1789-46D1-BC6B-8C60A4CA4A61}"/>
    <dgm:cxn modelId="{DC8AF3C3-1E25-4CB5-AAE8-AA4ECD3F09F8}" srcId="{2A551AEE-5EA6-4A6D-B4A8-0EA6877EE71C}" destId="{CFA41974-A960-4A2D-8AD0-8FA0A8BD1D1F}" srcOrd="1" destOrd="0" parTransId="{631EA05E-DFBE-4F73-BE86-6CE997633BE3}" sibTransId="{A3756850-25AD-4E43-9CF2-9116194291C0}"/>
    <dgm:cxn modelId="{FC1DE2D4-4C0B-4E7C-976B-4E740700429F}" srcId="{2A551AEE-5EA6-4A6D-B4A8-0EA6877EE71C}" destId="{53E6C52C-DBB5-41DE-BD1E-F3E154F3C235}" srcOrd="2" destOrd="0" parTransId="{3C34D8AE-B28A-4223-A87C-372C76984167}" sibTransId="{51B04FD3-3315-40B7-8053-4643A272A84C}"/>
    <dgm:cxn modelId="{FA1B2AE4-E50D-4ECC-96C5-122C7D7E7047}" type="presOf" srcId="{2A551AEE-5EA6-4A6D-B4A8-0EA6877EE71C}" destId="{EA13A1A3-6613-4103-96A9-F5ABC6C21B18}" srcOrd="0" destOrd="0" presId="urn:microsoft.com/office/officeart/2018/2/layout/IconVerticalSolidList"/>
    <dgm:cxn modelId="{F833372B-CC76-4A8F-84FE-D174789F16CA}" type="presParOf" srcId="{EA13A1A3-6613-4103-96A9-F5ABC6C21B18}" destId="{91585CDD-B60B-44E6-9AAA-BCB3D6AC7F43}" srcOrd="0" destOrd="0" presId="urn:microsoft.com/office/officeart/2018/2/layout/IconVerticalSolidList"/>
    <dgm:cxn modelId="{8F726385-2AB6-4C1D-8CC0-F5F6E5A2D3EE}" type="presParOf" srcId="{91585CDD-B60B-44E6-9AAA-BCB3D6AC7F43}" destId="{C9A66189-F1E2-4B89-9AB3-2BCFE5045A22}" srcOrd="0" destOrd="0" presId="urn:microsoft.com/office/officeart/2018/2/layout/IconVerticalSolidList"/>
    <dgm:cxn modelId="{FB8E6CB3-7504-4B51-B144-07923F35BF83}" type="presParOf" srcId="{91585CDD-B60B-44E6-9AAA-BCB3D6AC7F43}" destId="{46C3D47D-27E7-4F8E-8D13-8D3F53DB19A7}" srcOrd="1" destOrd="0" presId="urn:microsoft.com/office/officeart/2018/2/layout/IconVerticalSolidList"/>
    <dgm:cxn modelId="{3B407147-CA61-450E-AF00-5A296E2A0149}" type="presParOf" srcId="{91585CDD-B60B-44E6-9AAA-BCB3D6AC7F43}" destId="{B64CBBA4-8512-42CA-B20B-73313A1D1DD2}" srcOrd="2" destOrd="0" presId="urn:microsoft.com/office/officeart/2018/2/layout/IconVerticalSolidList"/>
    <dgm:cxn modelId="{A0F0BB33-BA19-4218-B0BC-15360C411A59}" type="presParOf" srcId="{91585CDD-B60B-44E6-9AAA-BCB3D6AC7F43}" destId="{53EC7385-BF6F-4E1C-8E28-099D5C5E2990}" srcOrd="3" destOrd="0" presId="urn:microsoft.com/office/officeart/2018/2/layout/IconVerticalSolidList"/>
    <dgm:cxn modelId="{D1E0283C-1A75-4C9E-87DF-F801A5A1C1AD}" type="presParOf" srcId="{EA13A1A3-6613-4103-96A9-F5ABC6C21B18}" destId="{F99CF181-FCA2-4516-9271-114ECD8D8D30}" srcOrd="1" destOrd="0" presId="urn:microsoft.com/office/officeart/2018/2/layout/IconVerticalSolidList"/>
    <dgm:cxn modelId="{1A25AFD6-ADBE-46AB-AB96-1BEB9471037B}" type="presParOf" srcId="{EA13A1A3-6613-4103-96A9-F5ABC6C21B18}" destId="{44CF0772-7479-41F6-94D6-CBB203DC1C0E}" srcOrd="2" destOrd="0" presId="urn:microsoft.com/office/officeart/2018/2/layout/IconVerticalSolidList"/>
    <dgm:cxn modelId="{58481619-21ED-4BBF-AC34-300737FA1D4D}" type="presParOf" srcId="{44CF0772-7479-41F6-94D6-CBB203DC1C0E}" destId="{EC69F586-8FCF-4C3D-8FC0-7EF36892B671}" srcOrd="0" destOrd="0" presId="urn:microsoft.com/office/officeart/2018/2/layout/IconVerticalSolidList"/>
    <dgm:cxn modelId="{ADAB17A2-B8A4-4DB5-88E1-025882AE9534}" type="presParOf" srcId="{44CF0772-7479-41F6-94D6-CBB203DC1C0E}" destId="{A6E8549E-2635-42ED-AC3C-22C9A3367B4E}" srcOrd="1" destOrd="0" presId="urn:microsoft.com/office/officeart/2018/2/layout/IconVerticalSolidList"/>
    <dgm:cxn modelId="{6ECDB21A-985B-4D7A-BDFF-34D37D01C416}" type="presParOf" srcId="{44CF0772-7479-41F6-94D6-CBB203DC1C0E}" destId="{A94B04B3-41B8-4809-96FB-717C839D2A7C}" srcOrd="2" destOrd="0" presId="urn:microsoft.com/office/officeart/2018/2/layout/IconVerticalSolidList"/>
    <dgm:cxn modelId="{71DAD1C5-CDF6-4BA8-BD6C-8220433E4550}" type="presParOf" srcId="{44CF0772-7479-41F6-94D6-CBB203DC1C0E}" destId="{129FC878-8883-4264-95AB-E79221E0E8AA}" srcOrd="3" destOrd="0" presId="urn:microsoft.com/office/officeart/2018/2/layout/IconVerticalSolidList"/>
    <dgm:cxn modelId="{DC2C6E73-FB10-4EE5-B0A1-7FD4F8AC469D}" type="presParOf" srcId="{EA13A1A3-6613-4103-96A9-F5ABC6C21B18}" destId="{FEF381D7-803C-484C-ABDA-9B7E1B4F3C9B}" srcOrd="3" destOrd="0" presId="urn:microsoft.com/office/officeart/2018/2/layout/IconVerticalSolidList"/>
    <dgm:cxn modelId="{5126C9EC-2E94-43EE-8F02-7BDD2ADCD7E1}" type="presParOf" srcId="{EA13A1A3-6613-4103-96A9-F5ABC6C21B18}" destId="{B8FDBA4F-105D-4AB6-8019-BE24E5163DE0}" srcOrd="4" destOrd="0" presId="urn:microsoft.com/office/officeart/2018/2/layout/IconVerticalSolidList"/>
    <dgm:cxn modelId="{A8D8B48D-C910-424D-9EF5-110843C6D881}" type="presParOf" srcId="{B8FDBA4F-105D-4AB6-8019-BE24E5163DE0}" destId="{9E1A7F6A-C3AA-4611-8698-AD625F7CCC92}" srcOrd="0" destOrd="0" presId="urn:microsoft.com/office/officeart/2018/2/layout/IconVerticalSolidList"/>
    <dgm:cxn modelId="{47D77E80-1173-465E-9535-ECBA9D446D88}" type="presParOf" srcId="{B8FDBA4F-105D-4AB6-8019-BE24E5163DE0}" destId="{C93B38DE-0F78-41DC-A5F0-AFDA2E699E2A}" srcOrd="1" destOrd="0" presId="urn:microsoft.com/office/officeart/2018/2/layout/IconVerticalSolidList"/>
    <dgm:cxn modelId="{94E99788-769F-44D7-BB89-84598B6C07EA}" type="presParOf" srcId="{B8FDBA4F-105D-4AB6-8019-BE24E5163DE0}" destId="{435F0134-C1B5-469A-B3D1-0396719A369D}" srcOrd="2" destOrd="0" presId="urn:microsoft.com/office/officeart/2018/2/layout/IconVerticalSolidList"/>
    <dgm:cxn modelId="{FE8D38E7-DD4D-4B7A-9796-1C7370C0CA77}" type="presParOf" srcId="{B8FDBA4F-105D-4AB6-8019-BE24E5163DE0}" destId="{4A87AEE5-0FE1-48E5-A298-7675BD95555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551AEE-5EA6-4A6D-B4A8-0EA6877EE71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A13A1A3-6613-4103-96A9-F5ABC6C21B18}" type="pres">
      <dgm:prSet presAssocID="{2A551AEE-5EA6-4A6D-B4A8-0EA6877EE71C}" presName="root" presStyleCnt="0">
        <dgm:presLayoutVars>
          <dgm:dir/>
          <dgm:resizeHandles val="exact"/>
        </dgm:presLayoutVars>
      </dgm:prSet>
      <dgm:spPr/>
    </dgm:pt>
  </dgm:ptLst>
  <dgm:cxnLst>
    <dgm:cxn modelId="{FA1B2AE4-E50D-4ECC-96C5-122C7D7E7047}" type="presOf" srcId="{2A551AEE-5EA6-4A6D-B4A8-0EA6877EE71C}" destId="{EA13A1A3-6613-4103-96A9-F5ABC6C21B18}" srcOrd="0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A66189-F1E2-4B89-9AB3-2BCFE5045A22}">
      <dsp:nvSpPr>
        <dsp:cNvPr id="0" name=""/>
        <dsp:cNvSpPr/>
      </dsp:nvSpPr>
      <dsp:spPr>
        <a:xfrm>
          <a:off x="0" y="595"/>
          <a:ext cx="8915400" cy="139323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C3D47D-27E7-4F8E-8D13-8D3F53DB19A7}">
      <dsp:nvSpPr>
        <dsp:cNvPr id="0" name=""/>
        <dsp:cNvSpPr/>
      </dsp:nvSpPr>
      <dsp:spPr>
        <a:xfrm>
          <a:off x="421453" y="314073"/>
          <a:ext cx="766278" cy="7662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EC7385-BF6F-4E1C-8E28-099D5C5E2990}">
      <dsp:nvSpPr>
        <dsp:cNvPr id="0" name=""/>
        <dsp:cNvSpPr/>
      </dsp:nvSpPr>
      <dsp:spPr>
        <a:xfrm>
          <a:off x="1609185" y="595"/>
          <a:ext cx="7306214" cy="1393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451" tIns="147451" rIns="147451" bIns="14745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ptos" panose="020B0004020202020204" pitchFamily="34" charset="0"/>
            </a:rPr>
            <a:t>Opportunity implement an  innovative, readily actionable, high impact solutions towards improving your  repair models</a:t>
          </a:r>
        </a:p>
      </dsp:txBody>
      <dsp:txXfrm>
        <a:off x="1609185" y="595"/>
        <a:ext cx="7306214" cy="1393234"/>
      </dsp:txXfrm>
    </dsp:sp>
    <dsp:sp modelId="{EC69F586-8FCF-4C3D-8FC0-7EF36892B671}">
      <dsp:nvSpPr>
        <dsp:cNvPr id="0" name=""/>
        <dsp:cNvSpPr/>
      </dsp:nvSpPr>
      <dsp:spPr>
        <a:xfrm>
          <a:off x="0" y="1742138"/>
          <a:ext cx="8915400" cy="139323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E8549E-2635-42ED-AC3C-22C9A3367B4E}">
      <dsp:nvSpPr>
        <dsp:cNvPr id="0" name=""/>
        <dsp:cNvSpPr/>
      </dsp:nvSpPr>
      <dsp:spPr>
        <a:xfrm>
          <a:off x="421453" y="2055616"/>
          <a:ext cx="766278" cy="7662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9FC878-8883-4264-95AB-E79221E0E8AA}">
      <dsp:nvSpPr>
        <dsp:cNvPr id="0" name=""/>
        <dsp:cNvSpPr/>
      </dsp:nvSpPr>
      <dsp:spPr>
        <a:xfrm>
          <a:off x="1609185" y="1742138"/>
          <a:ext cx="7306214" cy="1393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451" tIns="147451" rIns="147451" bIns="14745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ptos" panose="020B0004020202020204" pitchFamily="34" charset="0"/>
            </a:rPr>
            <a:t>Cash Awards of up to $15,000 per successful participant to implement proposed repair model improvement solutions</a:t>
          </a:r>
        </a:p>
      </dsp:txBody>
      <dsp:txXfrm>
        <a:off x="1609185" y="1742138"/>
        <a:ext cx="7306214" cy="1393234"/>
      </dsp:txXfrm>
    </dsp:sp>
    <dsp:sp modelId="{9E1A7F6A-C3AA-4611-8698-AD625F7CCC92}">
      <dsp:nvSpPr>
        <dsp:cNvPr id="0" name=""/>
        <dsp:cNvSpPr/>
      </dsp:nvSpPr>
      <dsp:spPr>
        <a:xfrm>
          <a:off x="0" y="3483681"/>
          <a:ext cx="8915400" cy="139323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3B38DE-0F78-41DC-A5F0-AFDA2E699E2A}">
      <dsp:nvSpPr>
        <dsp:cNvPr id="0" name=""/>
        <dsp:cNvSpPr/>
      </dsp:nvSpPr>
      <dsp:spPr>
        <a:xfrm>
          <a:off x="421453" y="3797158"/>
          <a:ext cx="766278" cy="7662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87AEE5-0FE1-48E5-A298-7675BD95555C}">
      <dsp:nvSpPr>
        <dsp:cNvPr id="0" name=""/>
        <dsp:cNvSpPr/>
      </dsp:nvSpPr>
      <dsp:spPr>
        <a:xfrm>
          <a:off x="1609185" y="3483681"/>
          <a:ext cx="7306214" cy="1393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451" tIns="147451" rIns="147451" bIns="14745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ptos" panose="020B0004020202020204" pitchFamily="34" charset="0"/>
            </a:rPr>
            <a:t>Visibility and promotion through spotlight profiles and sector platforms such as the Off-Grid Solar Repair Lab, highlighting successful approaches and lessons learned to inform broader market ecosystem</a:t>
          </a:r>
          <a:r>
            <a:rPr lang="en-US" sz="1800" kern="1200" dirty="0"/>
            <a:t>. </a:t>
          </a:r>
        </a:p>
      </dsp:txBody>
      <dsp:txXfrm>
        <a:off x="1609185" y="3483681"/>
        <a:ext cx="7306214" cy="13932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49C95-68E2-45CB-8E23-64F7FCB5F155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1769D7-DDD1-41AE-BBDC-79F1ABDC4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69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1769D7-DDD1-41AE-BBDC-79F1ABDC4F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51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07300" y="592836"/>
            <a:ext cx="3649345" cy="421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CE5F2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24945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7F7F7F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TITLE</a:t>
            </a:r>
            <a:r>
              <a:rPr spc="-4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PRESENTATION</a:t>
            </a:r>
            <a:r>
              <a:rPr spc="-25" dirty="0"/>
              <a:t> </a:t>
            </a:r>
            <a:r>
              <a:rPr dirty="0"/>
              <a:t>LOREM</a:t>
            </a:r>
            <a:r>
              <a:rPr spc="-30" dirty="0"/>
              <a:t> </a:t>
            </a:r>
            <a:r>
              <a:rPr spc="-20" dirty="0"/>
              <a:t>IPSUM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778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CE5F2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24945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7F7F7F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TITLE</a:t>
            </a:r>
            <a:r>
              <a:rPr spc="-4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PRESENTATION</a:t>
            </a:r>
            <a:r>
              <a:rPr spc="-25" dirty="0"/>
              <a:t> </a:t>
            </a:r>
            <a:r>
              <a:rPr dirty="0"/>
              <a:t>LOREM</a:t>
            </a:r>
            <a:r>
              <a:rPr spc="-30" dirty="0"/>
              <a:t> </a:t>
            </a:r>
            <a:r>
              <a:rPr spc="-20" dirty="0"/>
              <a:t>IPSUM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778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CE5F2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7F7F7F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TITLE</a:t>
            </a:r>
            <a:r>
              <a:rPr spc="-4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PRESENTATION</a:t>
            </a:r>
            <a:r>
              <a:rPr spc="-25" dirty="0"/>
              <a:t> </a:t>
            </a:r>
            <a:r>
              <a:rPr dirty="0"/>
              <a:t>LOREM</a:t>
            </a:r>
            <a:r>
              <a:rPr spc="-30" dirty="0"/>
              <a:t> </a:t>
            </a:r>
            <a:r>
              <a:rPr spc="-20" dirty="0"/>
              <a:t>IPSUM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778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CE5F2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7F7F7F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TITLE</a:t>
            </a:r>
            <a:r>
              <a:rPr spc="-4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PRESENTATION</a:t>
            </a:r>
            <a:r>
              <a:rPr spc="-25" dirty="0"/>
              <a:t> </a:t>
            </a:r>
            <a:r>
              <a:rPr dirty="0"/>
              <a:t>LOREM</a:t>
            </a:r>
            <a:r>
              <a:rPr spc="-30" dirty="0"/>
              <a:t> </a:t>
            </a:r>
            <a:r>
              <a:rPr spc="-20" dirty="0"/>
              <a:t>IPSUM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778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7F7F7F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TITLE</a:t>
            </a:r>
            <a:r>
              <a:rPr spc="-4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PRESENTATION</a:t>
            </a:r>
            <a:r>
              <a:rPr spc="-25" dirty="0"/>
              <a:t> </a:t>
            </a:r>
            <a:r>
              <a:rPr dirty="0"/>
              <a:t>LOREM</a:t>
            </a:r>
            <a:r>
              <a:rPr spc="-30" dirty="0"/>
              <a:t> </a:t>
            </a:r>
            <a:r>
              <a:rPr spc="-20" dirty="0"/>
              <a:t>IPSUM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778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7300" y="592836"/>
            <a:ext cx="7899400" cy="421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CE5F2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89849" y="2170684"/>
            <a:ext cx="7418070" cy="3622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24945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65539" y="6437722"/>
            <a:ext cx="2523490" cy="167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7F7F7F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TITLE</a:t>
            </a:r>
            <a:r>
              <a:rPr spc="-4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PRESENTATION</a:t>
            </a:r>
            <a:r>
              <a:rPr spc="-25" dirty="0"/>
              <a:t> </a:t>
            </a:r>
            <a:r>
              <a:rPr dirty="0"/>
              <a:t>LOREM</a:t>
            </a:r>
            <a:r>
              <a:rPr spc="-30" dirty="0"/>
              <a:t> </a:t>
            </a:r>
            <a:r>
              <a:rPr spc="-20" dirty="0"/>
              <a:t>IPSUM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653867" y="6480394"/>
            <a:ext cx="299720" cy="176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778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12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form.fillout.com/t/ovcKuyDYHSus" TargetMode="External"/><Relationship Id="rId4" Type="http://schemas.openxmlformats.org/officeDocument/2006/relationships/hyperlink" Target="https://efficiencyforaccess.org/wp-content/uploads/Terms-and-Conditions-for-2026-Global-LEAP-Repairability-Awards.pdf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577148"/>
            <a:ext cx="9144000" cy="2280920"/>
            <a:chOff x="0" y="4577237"/>
            <a:chExt cx="9144000" cy="2280920"/>
          </a:xfrm>
        </p:grpSpPr>
        <p:sp>
          <p:nvSpPr>
            <p:cNvPr id="3" name="object 3"/>
            <p:cNvSpPr/>
            <p:nvPr/>
          </p:nvSpPr>
          <p:spPr>
            <a:xfrm>
              <a:off x="0" y="4577252"/>
              <a:ext cx="7167245" cy="2280920"/>
            </a:xfrm>
            <a:custGeom>
              <a:avLst/>
              <a:gdLst/>
              <a:ahLst/>
              <a:cxnLst/>
              <a:rect l="l" t="t" r="r" b="b"/>
              <a:pathLst>
                <a:path w="7167245" h="2280920">
                  <a:moveTo>
                    <a:pt x="6026768" y="0"/>
                  </a:moveTo>
                  <a:lnTo>
                    <a:pt x="0" y="0"/>
                  </a:lnTo>
                  <a:lnTo>
                    <a:pt x="0" y="2280746"/>
                  </a:lnTo>
                  <a:lnTo>
                    <a:pt x="7167138" y="2280746"/>
                  </a:lnTo>
                  <a:lnTo>
                    <a:pt x="7167138" y="1140373"/>
                  </a:lnTo>
                  <a:lnTo>
                    <a:pt x="7166137" y="1092167"/>
                  </a:lnTo>
                  <a:lnTo>
                    <a:pt x="7163163" y="1044472"/>
                  </a:lnTo>
                  <a:lnTo>
                    <a:pt x="7158253" y="997327"/>
                  </a:lnTo>
                  <a:lnTo>
                    <a:pt x="7151448" y="950770"/>
                  </a:lnTo>
                  <a:lnTo>
                    <a:pt x="7142787" y="904842"/>
                  </a:lnTo>
                  <a:lnTo>
                    <a:pt x="7132310" y="859583"/>
                  </a:lnTo>
                  <a:lnTo>
                    <a:pt x="7120056" y="815032"/>
                  </a:lnTo>
                  <a:lnTo>
                    <a:pt x="7106066" y="771228"/>
                  </a:lnTo>
                  <a:lnTo>
                    <a:pt x="7090378" y="728211"/>
                  </a:lnTo>
                  <a:lnTo>
                    <a:pt x="7073032" y="686020"/>
                  </a:lnTo>
                  <a:lnTo>
                    <a:pt x="7054068" y="644696"/>
                  </a:lnTo>
                  <a:lnTo>
                    <a:pt x="7033526" y="604278"/>
                  </a:lnTo>
                  <a:lnTo>
                    <a:pt x="7011444" y="564805"/>
                  </a:lnTo>
                  <a:lnTo>
                    <a:pt x="6987863" y="526317"/>
                  </a:lnTo>
                  <a:lnTo>
                    <a:pt x="6962822" y="488853"/>
                  </a:lnTo>
                  <a:lnTo>
                    <a:pt x="6936360" y="452454"/>
                  </a:lnTo>
                  <a:lnTo>
                    <a:pt x="6908518" y="417158"/>
                  </a:lnTo>
                  <a:lnTo>
                    <a:pt x="6879335" y="383006"/>
                  </a:lnTo>
                  <a:lnTo>
                    <a:pt x="6848850" y="350036"/>
                  </a:lnTo>
                  <a:lnTo>
                    <a:pt x="6817103" y="318289"/>
                  </a:lnTo>
                  <a:lnTo>
                    <a:pt x="6784133" y="287804"/>
                  </a:lnTo>
                  <a:lnTo>
                    <a:pt x="6749981" y="258620"/>
                  </a:lnTo>
                  <a:lnTo>
                    <a:pt x="6714685" y="230778"/>
                  </a:lnTo>
                  <a:lnTo>
                    <a:pt x="6678286" y="204316"/>
                  </a:lnTo>
                  <a:lnTo>
                    <a:pt x="6640823" y="179275"/>
                  </a:lnTo>
                  <a:lnTo>
                    <a:pt x="6602335" y="155694"/>
                  </a:lnTo>
                  <a:lnTo>
                    <a:pt x="6562862" y="133612"/>
                  </a:lnTo>
                  <a:lnTo>
                    <a:pt x="6522444" y="113069"/>
                  </a:lnTo>
                  <a:lnTo>
                    <a:pt x="6481120" y="94105"/>
                  </a:lnTo>
                  <a:lnTo>
                    <a:pt x="6438929" y="76760"/>
                  </a:lnTo>
                  <a:lnTo>
                    <a:pt x="6395912" y="61072"/>
                  </a:lnTo>
                  <a:lnTo>
                    <a:pt x="6352108" y="47081"/>
                  </a:lnTo>
                  <a:lnTo>
                    <a:pt x="6307557" y="34828"/>
                  </a:lnTo>
                  <a:lnTo>
                    <a:pt x="6262298" y="24351"/>
                  </a:lnTo>
                  <a:lnTo>
                    <a:pt x="6216370" y="15690"/>
                  </a:lnTo>
                  <a:lnTo>
                    <a:pt x="6169814" y="8885"/>
                  </a:lnTo>
                  <a:lnTo>
                    <a:pt x="6122668" y="3975"/>
                  </a:lnTo>
                  <a:lnTo>
                    <a:pt x="6074973" y="1000"/>
                  </a:lnTo>
                  <a:lnTo>
                    <a:pt x="6026768" y="0"/>
                  </a:lnTo>
                  <a:close/>
                </a:path>
              </a:pathLst>
            </a:custGeom>
            <a:solidFill>
              <a:srgbClr val="0249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167138" y="4577237"/>
              <a:ext cx="1977389" cy="2280920"/>
            </a:xfrm>
            <a:custGeom>
              <a:avLst/>
              <a:gdLst/>
              <a:ahLst/>
              <a:cxnLst/>
              <a:rect l="l" t="t" r="r" b="b"/>
              <a:pathLst>
                <a:path w="1977390" h="2280920">
                  <a:moveTo>
                    <a:pt x="1976860" y="0"/>
                  </a:moveTo>
                  <a:lnTo>
                    <a:pt x="1140312" y="0"/>
                  </a:lnTo>
                  <a:lnTo>
                    <a:pt x="1092168" y="999"/>
                  </a:lnTo>
                  <a:lnTo>
                    <a:pt x="1044473" y="3974"/>
                  </a:lnTo>
                  <a:lnTo>
                    <a:pt x="997327" y="8883"/>
                  </a:lnTo>
                  <a:lnTo>
                    <a:pt x="950771" y="15688"/>
                  </a:lnTo>
                  <a:lnTo>
                    <a:pt x="904843" y="24349"/>
                  </a:lnTo>
                  <a:lnTo>
                    <a:pt x="859583" y="34826"/>
                  </a:lnTo>
                  <a:lnTo>
                    <a:pt x="815032" y="47080"/>
                  </a:lnTo>
                  <a:lnTo>
                    <a:pt x="771228" y="61070"/>
                  </a:lnTo>
                  <a:lnTo>
                    <a:pt x="728211" y="76758"/>
                  </a:lnTo>
                  <a:lnTo>
                    <a:pt x="686020" y="94104"/>
                  </a:lnTo>
                  <a:lnTo>
                    <a:pt x="644696" y="113068"/>
                  </a:lnTo>
                  <a:lnTo>
                    <a:pt x="604278" y="133611"/>
                  </a:lnTo>
                  <a:lnTo>
                    <a:pt x="564805" y="155692"/>
                  </a:lnTo>
                  <a:lnTo>
                    <a:pt x="526317" y="179274"/>
                  </a:lnTo>
                  <a:lnTo>
                    <a:pt x="488853" y="204315"/>
                  </a:lnTo>
                  <a:lnTo>
                    <a:pt x="452454" y="230776"/>
                  </a:lnTo>
                  <a:lnTo>
                    <a:pt x="417158" y="258619"/>
                  </a:lnTo>
                  <a:lnTo>
                    <a:pt x="383006" y="287802"/>
                  </a:lnTo>
                  <a:lnTo>
                    <a:pt x="350036" y="318287"/>
                  </a:lnTo>
                  <a:lnTo>
                    <a:pt x="318289" y="350034"/>
                  </a:lnTo>
                  <a:lnTo>
                    <a:pt x="287804" y="383004"/>
                  </a:lnTo>
                  <a:lnTo>
                    <a:pt x="258620" y="417156"/>
                  </a:lnTo>
                  <a:lnTo>
                    <a:pt x="230778" y="452452"/>
                  </a:lnTo>
                  <a:lnTo>
                    <a:pt x="204316" y="488851"/>
                  </a:lnTo>
                  <a:lnTo>
                    <a:pt x="179275" y="526315"/>
                  </a:lnTo>
                  <a:lnTo>
                    <a:pt x="155694" y="564803"/>
                  </a:lnTo>
                  <a:lnTo>
                    <a:pt x="133612" y="604276"/>
                  </a:lnTo>
                  <a:lnTo>
                    <a:pt x="113069" y="644694"/>
                  </a:lnTo>
                  <a:lnTo>
                    <a:pt x="94105" y="686018"/>
                  </a:lnTo>
                  <a:lnTo>
                    <a:pt x="76760" y="728209"/>
                  </a:lnTo>
                  <a:lnTo>
                    <a:pt x="61072" y="771226"/>
                  </a:lnTo>
                  <a:lnTo>
                    <a:pt x="47081" y="815030"/>
                  </a:lnTo>
                  <a:lnTo>
                    <a:pt x="34828" y="859581"/>
                  </a:lnTo>
                  <a:lnTo>
                    <a:pt x="24351" y="904841"/>
                  </a:lnTo>
                  <a:lnTo>
                    <a:pt x="15690" y="950768"/>
                  </a:lnTo>
                  <a:lnTo>
                    <a:pt x="8885" y="997325"/>
                  </a:lnTo>
                  <a:lnTo>
                    <a:pt x="3975" y="1044471"/>
                  </a:lnTo>
                  <a:lnTo>
                    <a:pt x="1000" y="1092166"/>
                  </a:lnTo>
                  <a:lnTo>
                    <a:pt x="0" y="1140371"/>
                  </a:lnTo>
                  <a:lnTo>
                    <a:pt x="1" y="2280743"/>
                  </a:lnTo>
                  <a:lnTo>
                    <a:pt x="1976860" y="2280743"/>
                  </a:lnTo>
                  <a:lnTo>
                    <a:pt x="1976860" y="0"/>
                  </a:lnTo>
                  <a:close/>
                </a:path>
              </a:pathLst>
            </a:custGeom>
            <a:solidFill>
              <a:srgbClr val="CE5F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583404" y="236079"/>
            <a:ext cx="1312545" cy="374015"/>
            <a:chOff x="583404" y="236079"/>
            <a:chExt cx="1312545" cy="374015"/>
          </a:xfrm>
        </p:grpSpPr>
        <p:sp>
          <p:nvSpPr>
            <p:cNvPr id="6" name="object 6"/>
            <p:cNvSpPr/>
            <p:nvPr/>
          </p:nvSpPr>
          <p:spPr>
            <a:xfrm>
              <a:off x="583984" y="236079"/>
              <a:ext cx="629920" cy="165100"/>
            </a:xfrm>
            <a:custGeom>
              <a:avLst/>
              <a:gdLst/>
              <a:ahLst/>
              <a:cxnLst/>
              <a:rect l="l" t="t" r="r" b="b"/>
              <a:pathLst>
                <a:path w="629919" h="165100">
                  <a:moveTo>
                    <a:pt x="93814" y="95783"/>
                  </a:moveTo>
                  <a:lnTo>
                    <a:pt x="35013" y="95783"/>
                  </a:lnTo>
                  <a:lnTo>
                    <a:pt x="93802" y="95935"/>
                  </a:lnTo>
                  <a:lnTo>
                    <a:pt x="93814" y="95783"/>
                  </a:lnTo>
                  <a:close/>
                </a:path>
                <a:path w="629919" h="165100">
                  <a:moveTo>
                    <a:pt x="101511" y="33782"/>
                  </a:moveTo>
                  <a:lnTo>
                    <a:pt x="35179" y="33782"/>
                  </a:lnTo>
                  <a:lnTo>
                    <a:pt x="101511" y="33947"/>
                  </a:lnTo>
                  <a:lnTo>
                    <a:pt x="101511" y="33782"/>
                  </a:lnTo>
                  <a:close/>
                </a:path>
                <a:path w="629919" h="165100">
                  <a:moveTo>
                    <a:pt x="101561" y="1409"/>
                  </a:moveTo>
                  <a:lnTo>
                    <a:pt x="330" y="1409"/>
                  </a:lnTo>
                  <a:lnTo>
                    <a:pt x="330" y="33159"/>
                  </a:lnTo>
                  <a:lnTo>
                    <a:pt x="254" y="64909"/>
                  </a:lnTo>
                  <a:lnTo>
                    <a:pt x="165" y="95389"/>
                  </a:lnTo>
                  <a:lnTo>
                    <a:pt x="88" y="128409"/>
                  </a:lnTo>
                  <a:lnTo>
                    <a:pt x="0" y="161429"/>
                  </a:lnTo>
                  <a:lnTo>
                    <a:pt x="101219" y="161429"/>
                  </a:lnTo>
                  <a:lnTo>
                    <a:pt x="101219" y="128409"/>
                  </a:lnTo>
                  <a:lnTo>
                    <a:pt x="34975" y="128409"/>
                  </a:lnTo>
                  <a:lnTo>
                    <a:pt x="34975" y="95389"/>
                  </a:lnTo>
                  <a:lnTo>
                    <a:pt x="93853" y="95389"/>
                  </a:lnTo>
                  <a:lnTo>
                    <a:pt x="93853" y="64909"/>
                  </a:lnTo>
                  <a:lnTo>
                    <a:pt x="35140" y="64909"/>
                  </a:lnTo>
                  <a:lnTo>
                    <a:pt x="35140" y="33159"/>
                  </a:lnTo>
                  <a:lnTo>
                    <a:pt x="101561" y="33159"/>
                  </a:lnTo>
                  <a:lnTo>
                    <a:pt x="101561" y="1409"/>
                  </a:lnTo>
                  <a:close/>
                </a:path>
                <a:path w="629919" h="165100">
                  <a:moveTo>
                    <a:pt x="227330" y="1409"/>
                  </a:moveTo>
                  <a:lnTo>
                    <a:pt x="125895" y="1409"/>
                  </a:lnTo>
                  <a:lnTo>
                    <a:pt x="125895" y="34429"/>
                  </a:lnTo>
                  <a:lnTo>
                    <a:pt x="125806" y="67449"/>
                  </a:lnTo>
                  <a:lnTo>
                    <a:pt x="125717" y="99199"/>
                  </a:lnTo>
                  <a:lnTo>
                    <a:pt x="125590" y="99199"/>
                  </a:lnTo>
                  <a:lnTo>
                    <a:pt x="125590" y="161429"/>
                  </a:lnTo>
                  <a:lnTo>
                    <a:pt x="160489" y="161429"/>
                  </a:lnTo>
                  <a:lnTo>
                    <a:pt x="160489" y="99199"/>
                  </a:lnTo>
                  <a:lnTo>
                    <a:pt x="183896" y="99199"/>
                  </a:lnTo>
                  <a:lnTo>
                    <a:pt x="216573" y="99288"/>
                  </a:lnTo>
                  <a:lnTo>
                    <a:pt x="216598" y="67449"/>
                  </a:lnTo>
                  <a:lnTo>
                    <a:pt x="160693" y="67449"/>
                  </a:lnTo>
                  <a:lnTo>
                    <a:pt x="160693" y="34429"/>
                  </a:lnTo>
                  <a:lnTo>
                    <a:pt x="227330" y="34429"/>
                  </a:lnTo>
                  <a:lnTo>
                    <a:pt x="227330" y="1409"/>
                  </a:lnTo>
                  <a:close/>
                </a:path>
                <a:path w="629919" h="165100">
                  <a:moveTo>
                    <a:pt x="348361" y="2679"/>
                  </a:moveTo>
                  <a:lnTo>
                    <a:pt x="295338" y="2679"/>
                  </a:lnTo>
                  <a:lnTo>
                    <a:pt x="295338" y="1409"/>
                  </a:lnTo>
                  <a:lnTo>
                    <a:pt x="246964" y="1409"/>
                  </a:lnTo>
                  <a:lnTo>
                    <a:pt x="246964" y="2679"/>
                  </a:lnTo>
                  <a:lnTo>
                    <a:pt x="246926" y="34429"/>
                  </a:lnTo>
                  <a:lnTo>
                    <a:pt x="246837" y="67449"/>
                  </a:lnTo>
                  <a:lnTo>
                    <a:pt x="246748" y="99199"/>
                  </a:lnTo>
                  <a:lnTo>
                    <a:pt x="246634" y="161429"/>
                  </a:lnTo>
                  <a:lnTo>
                    <a:pt x="281520" y="161429"/>
                  </a:lnTo>
                  <a:lnTo>
                    <a:pt x="281520" y="99199"/>
                  </a:lnTo>
                  <a:lnTo>
                    <a:pt x="337642" y="99199"/>
                  </a:lnTo>
                  <a:lnTo>
                    <a:pt x="337642" y="67449"/>
                  </a:lnTo>
                  <a:lnTo>
                    <a:pt x="281724" y="67449"/>
                  </a:lnTo>
                  <a:lnTo>
                    <a:pt x="281724" y="34429"/>
                  </a:lnTo>
                  <a:lnTo>
                    <a:pt x="348361" y="34429"/>
                  </a:lnTo>
                  <a:lnTo>
                    <a:pt x="348361" y="2679"/>
                  </a:lnTo>
                  <a:close/>
                </a:path>
                <a:path w="629919" h="165100">
                  <a:moveTo>
                    <a:pt x="402882" y="2336"/>
                  </a:moveTo>
                  <a:lnTo>
                    <a:pt x="367995" y="2247"/>
                  </a:lnTo>
                  <a:lnTo>
                    <a:pt x="367576" y="162128"/>
                  </a:lnTo>
                  <a:lnTo>
                    <a:pt x="402463" y="162229"/>
                  </a:lnTo>
                  <a:lnTo>
                    <a:pt x="402882" y="2336"/>
                  </a:lnTo>
                  <a:close/>
                </a:path>
                <a:path w="629919" h="165100">
                  <a:moveTo>
                    <a:pt x="575551" y="106070"/>
                  </a:moveTo>
                  <a:lnTo>
                    <a:pt x="539369" y="105981"/>
                  </a:lnTo>
                  <a:lnTo>
                    <a:pt x="537197" y="113893"/>
                  </a:lnTo>
                  <a:lnTo>
                    <a:pt x="532688" y="120116"/>
                  </a:lnTo>
                  <a:lnTo>
                    <a:pt x="500964" y="131381"/>
                  </a:lnTo>
                  <a:lnTo>
                    <a:pt x="492493" y="131343"/>
                  </a:lnTo>
                  <a:lnTo>
                    <a:pt x="462330" y="102616"/>
                  </a:lnTo>
                  <a:lnTo>
                    <a:pt x="459536" y="82435"/>
                  </a:lnTo>
                  <a:lnTo>
                    <a:pt x="459854" y="75044"/>
                  </a:lnTo>
                  <a:lnTo>
                    <a:pt x="485178" y="35610"/>
                  </a:lnTo>
                  <a:lnTo>
                    <a:pt x="492607" y="33693"/>
                  </a:lnTo>
                  <a:lnTo>
                    <a:pt x="510844" y="33743"/>
                  </a:lnTo>
                  <a:lnTo>
                    <a:pt x="518922" y="35928"/>
                  </a:lnTo>
                  <a:lnTo>
                    <a:pt x="531964" y="44602"/>
                  </a:lnTo>
                  <a:lnTo>
                    <a:pt x="536346" y="50812"/>
                  </a:lnTo>
                  <a:lnTo>
                    <a:pt x="538632" y="58877"/>
                  </a:lnTo>
                  <a:lnTo>
                    <a:pt x="575462" y="58966"/>
                  </a:lnTo>
                  <a:lnTo>
                    <a:pt x="557974" y="21602"/>
                  </a:lnTo>
                  <a:lnTo>
                    <a:pt x="521093" y="1866"/>
                  </a:lnTo>
                  <a:lnTo>
                    <a:pt x="502170" y="0"/>
                  </a:lnTo>
                  <a:lnTo>
                    <a:pt x="490689" y="622"/>
                  </a:lnTo>
                  <a:lnTo>
                    <a:pt x="452132" y="15786"/>
                  </a:lnTo>
                  <a:lnTo>
                    <a:pt x="428371" y="48615"/>
                  </a:lnTo>
                  <a:lnTo>
                    <a:pt x="422706" y="82550"/>
                  </a:lnTo>
                  <a:lnTo>
                    <a:pt x="423265" y="94767"/>
                  </a:lnTo>
                  <a:lnTo>
                    <a:pt x="437273" y="135051"/>
                  </a:lnTo>
                  <a:lnTo>
                    <a:pt x="468020" y="159334"/>
                  </a:lnTo>
                  <a:lnTo>
                    <a:pt x="500240" y="165074"/>
                  </a:lnTo>
                  <a:lnTo>
                    <a:pt x="509993" y="164642"/>
                  </a:lnTo>
                  <a:lnTo>
                    <a:pt x="550748" y="149009"/>
                  </a:lnTo>
                  <a:lnTo>
                    <a:pt x="573659" y="114655"/>
                  </a:lnTo>
                  <a:lnTo>
                    <a:pt x="575551" y="106070"/>
                  </a:lnTo>
                  <a:close/>
                </a:path>
                <a:path w="629919" h="165100">
                  <a:moveTo>
                    <a:pt x="629666" y="2933"/>
                  </a:moveTo>
                  <a:lnTo>
                    <a:pt x="594766" y="2844"/>
                  </a:lnTo>
                  <a:lnTo>
                    <a:pt x="594347" y="162725"/>
                  </a:lnTo>
                  <a:lnTo>
                    <a:pt x="629234" y="162826"/>
                  </a:lnTo>
                  <a:lnTo>
                    <a:pt x="629666" y="2933"/>
                  </a:lnTo>
                  <a:close/>
                </a:path>
              </a:pathLst>
            </a:custGeom>
            <a:solidFill>
              <a:srgbClr val="0E23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2087" y="239091"/>
              <a:ext cx="101648" cy="1601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7648" y="239513"/>
              <a:ext cx="136531" cy="1601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3997" y="237449"/>
              <a:ext cx="291595" cy="16507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3404" y="441285"/>
              <a:ext cx="268546" cy="16528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1773" y="444348"/>
              <a:ext cx="123834" cy="16021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53719" y="442848"/>
              <a:ext cx="842010" cy="167005"/>
            </a:xfrm>
            <a:custGeom>
              <a:avLst/>
              <a:gdLst/>
              <a:ahLst/>
              <a:cxnLst/>
              <a:rect l="l" t="t" r="r" b="b"/>
              <a:pathLst>
                <a:path w="842010" h="167004">
                  <a:moveTo>
                    <a:pt x="147548" y="162267"/>
                  </a:moveTo>
                  <a:lnTo>
                    <a:pt x="135661" y="128435"/>
                  </a:lnTo>
                  <a:lnTo>
                    <a:pt x="135623" y="128295"/>
                  </a:lnTo>
                  <a:lnTo>
                    <a:pt x="125336" y="99021"/>
                  </a:lnTo>
                  <a:lnTo>
                    <a:pt x="107861" y="49288"/>
                  </a:lnTo>
                  <a:lnTo>
                    <a:pt x="91325" y="2222"/>
                  </a:lnTo>
                  <a:lnTo>
                    <a:pt x="89573" y="2222"/>
                  </a:lnTo>
                  <a:lnTo>
                    <a:pt x="89573" y="99021"/>
                  </a:lnTo>
                  <a:lnTo>
                    <a:pt x="58102" y="99021"/>
                  </a:lnTo>
                  <a:lnTo>
                    <a:pt x="69621" y="64858"/>
                  </a:lnTo>
                  <a:lnTo>
                    <a:pt x="70650" y="61963"/>
                  </a:lnTo>
                  <a:lnTo>
                    <a:pt x="71488" y="59309"/>
                  </a:lnTo>
                  <a:lnTo>
                    <a:pt x="73126" y="53543"/>
                  </a:lnTo>
                  <a:lnTo>
                    <a:pt x="73685" y="51155"/>
                  </a:lnTo>
                  <a:lnTo>
                    <a:pt x="73977" y="49288"/>
                  </a:lnTo>
                  <a:lnTo>
                    <a:pt x="74256" y="51155"/>
                  </a:lnTo>
                  <a:lnTo>
                    <a:pt x="74828" y="53543"/>
                  </a:lnTo>
                  <a:lnTo>
                    <a:pt x="76479" y="59118"/>
                  </a:lnTo>
                  <a:lnTo>
                    <a:pt x="78244" y="64858"/>
                  </a:lnTo>
                  <a:lnTo>
                    <a:pt x="89573" y="99021"/>
                  </a:lnTo>
                  <a:lnTo>
                    <a:pt x="89573" y="2222"/>
                  </a:lnTo>
                  <a:lnTo>
                    <a:pt x="57277" y="2222"/>
                  </a:lnTo>
                  <a:lnTo>
                    <a:pt x="0" y="161975"/>
                  </a:lnTo>
                  <a:lnTo>
                    <a:pt x="36423" y="161975"/>
                  </a:lnTo>
                  <a:lnTo>
                    <a:pt x="47879" y="128435"/>
                  </a:lnTo>
                  <a:lnTo>
                    <a:pt x="47929" y="128295"/>
                  </a:lnTo>
                  <a:lnTo>
                    <a:pt x="99402" y="128435"/>
                  </a:lnTo>
                  <a:lnTo>
                    <a:pt x="110451" y="161975"/>
                  </a:lnTo>
                  <a:lnTo>
                    <a:pt x="110540" y="162267"/>
                  </a:lnTo>
                  <a:lnTo>
                    <a:pt x="147548" y="162267"/>
                  </a:lnTo>
                  <a:close/>
                </a:path>
                <a:path w="842010" h="167004">
                  <a:moveTo>
                    <a:pt x="297370" y="106057"/>
                  </a:moveTo>
                  <a:lnTo>
                    <a:pt x="261188" y="105956"/>
                  </a:lnTo>
                  <a:lnTo>
                    <a:pt x="259016" y="113868"/>
                  </a:lnTo>
                  <a:lnTo>
                    <a:pt x="254520" y="120091"/>
                  </a:lnTo>
                  <a:lnTo>
                    <a:pt x="222796" y="131356"/>
                  </a:lnTo>
                  <a:lnTo>
                    <a:pt x="214325" y="131330"/>
                  </a:lnTo>
                  <a:lnTo>
                    <a:pt x="184150" y="102590"/>
                  </a:lnTo>
                  <a:lnTo>
                    <a:pt x="181356" y="82410"/>
                  </a:lnTo>
                  <a:lnTo>
                    <a:pt x="181686" y="75018"/>
                  </a:lnTo>
                  <a:lnTo>
                    <a:pt x="206997" y="35598"/>
                  </a:lnTo>
                  <a:lnTo>
                    <a:pt x="214439" y="33667"/>
                  </a:lnTo>
                  <a:lnTo>
                    <a:pt x="232664" y="33718"/>
                  </a:lnTo>
                  <a:lnTo>
                    <a:pt x="240741" y="35902"/>
                  </a:lnTo>
                  <a:lnTo>
                    <a:pt x="253784" y="44577"/>
                  </a:lnTo>
                  <a:lnTo>
                    <a:pt x="258191" y="50787"/>
                  </a:lnTo>
                  <a:lnTo>
                    <a:pt x="260464" y="58851"/>
                  </a:lnTo>
                  <a:lnTo>
                    <a:pt x="297294" y="58953"/>
                  </a:lnTo>
                  <a:lnTo>
                    <a:pt x="279806" y="21577"/>
                  </a:lnTo>
                  <a:lnTo>
                    <a:pt x="242925" y="1854"/>
                  </a:lnTo>
                  <a:lnTo>
                    <a:pt x="224002" y="0"/>
                  </a:lnTo>
                  <a:lnTo>
                    <a:pt x="212521" y="609"/>
                  </a:lnTo>
                  <a:lnTo>
                    <a:pt x="173951" y="15773"/>
                  </a:lnTo>
                  <a:lnTo>
                    <a:pt x="150190" y="48602"/>
                  </a:lnTo>
                  <a:lnTo>
                    <a:pt x="144526" y="82537"/>
                  </a:lnTo>
                  <a:lnTo>
                    <a:pt x="145084" y="94754"/>
                  </a:lnTo>
                  <a:lnTo>
                    <a:pt x="159105" y="135026"/>
                  </a:lnTo>
                  <a:lnTo>
                    <a:pt x="189852" y="159321"/>
                  </a:lnTo>
                  <a:lnTo>
                    <a:pt x="222059" y="165061"/>
                  </a:lnTo>
                  <a:lnTo>
                    <a:pt x="231813" y="164630"/>
                  </a:lnTo>
                  <a:lnTo>
                    <a:pt x="272580" y="148983"/>
                  </a:lnTo>
                  <a:lnTo>
                    <a:pt x="295490" y="114642"/>
                  </a:lnTo>
                  <a:lnTo>
                    <a:pt x="297370" y="106057"/>
                  </a:lnTo>
                  <a:close/>
                </a:path>
                <a:path w="842010" h="167004">
                  <a:moveTo>
                    <a:pt x="460413" y="106489"/>
                  </a:moveTo>
                  <a:lnTo>
                    <a:pt x="424230" y="106387"/>
                  </a:lnTo>
                  <a:lnTo>
                    <a:pt x="422046" y="114312"/>
                  </a:lnTo>
                  <a:lnTo>
                    <a:pt x="417550" y="120523"/>
                  </a:lnTo>
                  <a:lnTo>
                    <a:pt x="385826" y="131787"/>
                  </a:lnTo>
                  <a:lnTo>
                    <a:pt x="377355" y="131762"/>
                  </a:lnTo>
                  <a:lnTo>
                    <a:pt x="347179" y="103035"/>
                  </a:lnTo>
                  <a:lnTo>
                    <a:pt x="344385" y="82842"/>
                  </a:lnTo>
                  <a:lnTo>
                    <a:pt x="344716" y="75450"/>
                  </a:lnTo>
                  <a:lnTo>
                    <a:pt x="370039" y="36029"/>
                  </a:lnTo>
                  <a:lnTo>
                    <a:pt x="377469" y="34099"/>
                  </a:lnTo>
                  <a:lnTo>
                    <a:pt x="395706" y="34150"/>
                  </a:lnTo>
                  <a:lnTo>
                    <a:pt x="403771" y="36334"/>
                  </a:lnTo>
                  <a:lnTo>
                    <a:pt x="416814" y="45008"/>
                  </a:lnTo>
                  <a:lnTo>
                    <a:pt x="421220" y="51219"/>
                  </a:lnTo>
                  <a:lnTo>
                    <a:pt x="423494" y="59296"/>
                  </a:lnTo>
                  <a:lnTo>
                    <a:pt x="460324" y="59385"/>
                  </a:lnTo>
                  <a:lnTo>
                    <a:pt x="442836" y="22009"/>
                  </a:lnTo>
                  <a:lnTo>
                    <a:pt x="405955" y="2286"/>
                  </a:lnTo>
                  <a:lnTo>
                    <a:pt x="387032" y="419"/>
                  </a:lnTo>
                  <a:lnTo>
                    <a:pt x="375551" y="1028"/>
                  </a:lnTo>
                  <a:lnTo>
                    <a:pt x="336981" y="16205"/>
                  </a:lnTo>
                  <a:lnTo>
                    <a:pt x="313220" y="49034"/>
                  </a:lnTo>
                  <a:lnTo>
                    <a:pt x="307555" y="82956"/>
                  </a:lnTo>
                  <a:lnTo>
                    <a:pt x="308114" y="95173"/>
                  </a:lnTo>
                  <a:lnTo>
                    <a:pt x="322135" y="135470"/>
                  </a:lnTo>
                  <a:lnTo>
                    <a:pt x="352882" y="159753"/>
                  </a:lnTo>
                  <a:lnTo>
                    <a:pt x="385089" y="165493"/>
                  </a:lnTo>
                  <a:lnTo>
                    <a:pt x="394855" y="165061"/>
                  </a:lnTo>
                  <a:lnTo>
                    <a:pt x="435610" y="149415"/>
                  </a:lnTo>
                  <a:lnTo>
                    <a:pt x="458520" y="115074"/>
                  </a:lnTo>
                  <a:lnTo>
                    <a:pt x="460413" y="106489"/>
                  </a:lnTo>
                  <a:close/>
                </a:path>
                <a:path w="842010" h="167004">
                  <a:moveTo>
                    <a:pt x="580859" y="3530"/>
                  </a:moveTo>
                  <a:lnTo>
                    <a:pt x="479640" y="3251"/>
                  </a:lnTo>
                  <a:lnTo>
                    <a:pt x="479577" y="26682"/>
                  </a:lnTo>
                  <a:lnTo>
                    <a:pt x="479463" y="67094"/>
                  </a:lnTo>
                  <a:lnTo>
                    <a:pt x="479386" y="97777"/>
                  </a:lnTo>
                  <a:lnTo>
                    <a:pt x="479298" y="130835"/>
                  </a:lnTo>
                  <a:lnTo>
                    <a:pt x="479209" y="163144"/>
                  </a:lnTo>
                  <a:lnTo>
                    <a:pt x="580440" y="163410"/>
                  </a:lnTo>
                  <a:lnTo>
                    <a:pt x="580504" y="139903"/>
                  </a:lnTo>
                  <a:lnTo>
                    <a:pt x="580529" y="131000"/>
                  </a:lnTo>
                  <a:lnTo>
                    <a:pt x="514184" y="130835"/>
                  </a:lnTo>
                  <a:lnTo>
                    <a:pt x="514273" y="97777"/>
                  </a:lnTo>
                  <a:lnTo>
                    <a:pt x="573062" y="97929"/>
                  </a:lnTo>
                  <a:lnTo>
                    <a:pt x="573062" y="97777"/>
                  </a:lnTo>
                  <a:lnTo>
                    <a:pt x="573151" y="67246"/>
                  </a:lnTo>
                  <a:lnTo>
                    <a:pt x="514350" y="67094"/>
                  </a:lnTo>
                  <a:lnTo>
                    <a:pt x="514438" y="35763"/>
                  </a:lnTo>
                  <a:lnTo>
                    <a:pt x="580771" y="35928"/>
                  </a:lnTo>
                  <a:lnTo>
                    <a:pt x="580796" y="26682"/>
                  </a:lnTo>
                  <a:lnTo>
                    <a:pt x="580859" y="3530"/>
                  </a:lnTo>
                  <a:close/>
                </a:path>
                <a:path w="842010" h="167004">
                  <a:moveTo>
                    <a:pt x="713003" y="115582"/>
                  </a:moveTo>
                  <a:lnTo>
                    <a:pt x="696912" y="80886"/>
                  </a:lnTo>
                  <a:lnTo>
                    <a:pt x="641642" y="64541"/>
                  </a:lnTo>
                  <a:lnTo>
                    <a:pt x="637552" y="62661"/>
                  </a:lnTo>
                  <a:lnTo>
                    <a:pt x="632396" y="57454"/>
                  </a:lnTo>
                  <a:lnTo>
                    <a:pt x="631113" y="53721"/>
                  </a:lnTo>
                  <a:lnTo>
                    <a:pt x="631151" y="43497"/>
                  </a:lnTo>
                  <a:lnTo>
                    <a:pt x="633272" y="39319"/>
                  </a:lnTo>
                  <a:lnTo>
                    <a:pt x="641756" y="33286"/>
                  </a:lnTo>
                  <a:lnTo>
                    <a:pt x="647395" y="31800"/>
                  </a:lnTo>
                  <a:lnTo>
                    <a:pt x="661035" y="31838"/>
                  </a:lnTo>
                  <a:lnTo>
                    <a:pt x="666280" y="33464"/>
                  </a:lnTo>
                  <a:lnTo>
                    <a:pt x="674014" y="39966"/>
                  </a:lnTo>
                  <a:lnTo>
                    <a:pt x="675932" y="44399"/>
                  </a:lnTo>
                  <a:lnTo>
                    <a:pt x="675919" y="50012"/>
                  </a:lnTo>
                  <a:lnTo>
                    <a:pt x="710590" y="50114"/>
                  </a:lnTo>
                  <a:lnTo>
                    <a:pt x="695693" y="14147"/>
                  </a:lnTo>
                  <a:lnTo>
                    <a:pt x="654951" y="698"/>
                  </a:lnTo>
                  <a:lnTo>
                    <a:pt x="646671" y="1079"/>
                  </a:lnTo>
                  <a:lnTo>
                    <a:pt x="607987" y="19189"/>
                  </a:lnTo>
                  <a:lnTo>
                    <a:pt x="596239" y="50025"/>
                  </a:lnTo>
                  <a:lnTo>
                    <a:pt x="596887" y="59385"/>
                  </a:lnTo>
                  <a:lnTo>
                    <a:pt x="620483" y="92011"/>
                  </a:lnTo>
                  <a:lnTo>
                    <a:pt x="668820" y="104368"/>
                  </a:lnTo>
                  <a:lnTo>
                    <a:pt x="672579" y="106121"/>
                  </a:lnTo>
                  <a:lnTo>
                    <a:pt x="677024" y="111023"/>
                  </a:lnTo>
                  <a:lnTo>
                    <a:pt x="678129" y="114477"/>
                  </a:lnTo>
                  <a:lnTo>
                    <a:pt x="678091" y="123990"/>
                  </a:lnTo>
                  <a:lnTo>
                    <a:pt x="675779" y="127990"/>
                  </a:lnTo>
                  <a:lnTo>
                    <a:pt x="666584" y="133858"/>
                  </a:lnTo>
                  <a:lnTo>
                    <a:pt x="660336" y="135318"/>
                  </a:lnTo>
                  <a:lnTo>
                    <a:pt x="644690" y="135280"/>
                  </a:lnTo>
                  <a:lnTo>
                    <a:pt x="638721" y="133680"/>
                  </a:lnTo>
                  <a:lnTo>
                    <a:pt x="630428" y="127317"/>
                  </a:lnTo>
                  <a:lnTo>
                    <a:pt x="628345" y="122847"/>
                  </a:lnTo>
                  <a:lnTo>
                    <a:pt x="628370" y="117094"/>
                  </a:lnTo>
                  <a:lnTo>
                    <a:pt x="593699" y="116992"/>
                  </a:lnTo>
                  <a:lnTo>
                    <a:pt x="609536" y="152933"/>
                  </a:lnTo>
                  <a:lnTo>
                    <a:pt x="652145" y="166420"/>
                  </a:lnTo>
                  <a:lnTo>
                    <a:pt x="661009" y="166052"/>
                  </a:lnTo>
                  <a:lnTo>
                    <a:pt x="701230" y="147904"/>
                  </a:lnTo>
                  <a:lnTo>
                    <a:pt x="712520" y="123012"/>
                  </a:lnTo>
                  <a:lnTo>
                    <a:pt x="713003" y="115582"/>
                  </a:lnTo>
                  <a:close/>
                </a:path>
                <a:path w="842010" h="167004">
                  <a:moveTo>
                    <a:pt x="842010" y="115925"/>
                  </a:moveTo>
                  <a:lnTo>
                    <a:pt x="825906" y="81229"/>
                  </a:lnTo>
                  <a:lnTo>
                    <a:pt x="770648" y="64884"/>
                  </a:lnTo>
                  <a:lnTo>
                    <a:pt x="766559" y="63004"/>
                  </a:lnTo>
                  <a:lnTo>
                    <a:pt x="761403" y="57797"/>
                  </a:lnTo>
                  <a:lnTo>
                    <a:pt x="760120" y="54063"/>
                  </a:lnTo>
                  <a:lnTo>
                    <a:pt x="760145" y="43827"/>
                  </a:lnTo>
                  <a:lnTo>
                    <a:pt x="762279" y="39662"/>
                  </a:lnTo>
                  <a:lnTo>
                    <a:pt x="770763" y="33629"/>
                  </a:lnTo>
                  <a:lnTo>
                    <a:pt x="776401" y="32143"/>
                  </a:lnTo>
                  <a:lnTo>
                    <a:pt x="790041" y="32169"/>
                  </a:lnTo>
                  <a:lnTo>
                    <a:pt x="795274" y="33807"/>
                  </a:lnTo>
                  <a:lnTo>
                    <a:pt x="803008" y="40309"/>
                  </a:lnTo>
                  <a:lnTo>
                    <a:pt x="804938" y="44742"/>
                  </a:lnTo>
                  <a:lnTo>
                    <a:pt x="804926" y="50355"/>
                  </a:lnTo>
                  <a:lnTo>
                    <a:pt x="839597" y="50444"/>
                  </a:lnTo>
                  <a:lnTo>
                    <a:pt x="824699" y="14490"/>
                  </a:lnTo>
                  <a:lnTo>
                    <a:pt x="783945" y="1041"/>
                  </a:lnTo>
                  <a:lnTo>
                    <a:pt x="775677" y="1422"/>
                  </a:lnTo>
                  <a:lnTo>
                    <a:pt x="736981" y="19519"/>
                  </a:lnTo>
                  <a:lnTo>
                    <a:pt x="725233" y="50368"/>
                  </a:lnTo>
                  <a:lnTo>
                    <a:pt x="725893" y="59728"/>
                  </a:lnTo>
                  <a:lnTo>
                    <a:pt x="749490" y="92341"/>
                  </a:lnTo>
                  <a:lnTo>
                    <a:pt x="797814" y="104711"/>
                  </a:lnTo>
                  <a:lnTo>
                    <a:pt x="801573" y="106464"/>
                  </a:lnTo>
                  <a:lnTo>
                    <a:pt x="806018" y="111366"/>
                  </a:lnTo>
                  <a:lnTo>
                    <a:pt x="807123" y="114820"/>
                  </a:lnTo>
                  <a:lnTo>
                    <a:pt x="807097" y="124333"/>
                  </a:lnTo>
                  <a:lnTo>
                    <a:pt x="804786" y="128320"/>
                  </a:lnTo>
                  <a:lnTo>
                    <a:pt x="795578" y="134200"/>
                  </a:lnTo>
                  <a:lnTo>
                    <a:pt x="789330" y="135661"/>
                  </a:lnTo>
                  <a:lnTo>
                    <a:pt x="773696" y="135623"/>
                  </a:lnTo>
                  <a:lnTo>
                    <a:pt x="767727" y="134023"/>
                  </a:lnTo>
                  <a:lnTo>
                    <a:pt x="759421" y="127660"/>
                  </a:lnTo>
                  <a:lnTo>
                    <a:pt x="757351" y="123190"/>
                  </a:lnTo>
                  <a:lnTo>
                    <a:pt x="757377" y="117436"/>
                  </a:lnTo>
                  <a:lnTo>
                    <a:pt x="722693" y="117335"/>
                  </a:lnTo>
                  <a:lnTo>
                    <a:pt x="738530" y="153276"/>
                  </a:lnTo>
                  <a:lnTo>
                    <a:pt x="781138" y="166763"/>
                  </a:lnTo>
                  <a:lnTo>
                    <a:pt x="790003" y="166382"/>
                  </a:lnTo>
                  <a:lnTo>
                    <a:pt x="830237" y="148247"/>
                  </a:lnTo>
                  <a:lnTo>
                    <a:pt x="841514" y="123355"/>
                  </a:lnTo>
                  <a:lnTo>
                    <a:pt x="842010" y="115925"/>
                  </a:lnTo>
                  <a:close/>
                </a:path>
              </a:pathLst>
            </a:custGeom>
            <a:solidFill>
              <a:srgbClr val="0E23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36444" y="246026"/>
            <a:ext cx="235323" cy="354262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77615" y="5712845"/>
            <a:ext cx="5873750" cy="0"/>
          </a:xfrm>
          <a:custGeom>
            <a:avLst/>
            <a:gdLst/>
            <a:ahLst/>
            <a:cxnLst/>
            <a:rect l="l" t="t" r="r" b="b"/>
            <a:pathLst>
              <a:path w="5873750">
                <a:moveTo>
                  <a:pt x="0" y="0"/>
                </a:moveTo>
                <a:lnTo>
                  <a:pt x="5873636" y="1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846816"/>
            <a:ext cx="9144000" cy="4863532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236443" y="4728706"/>
            <a:ext cx="6224105" cy="580031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5080">
              <a:lnSpc>
                <a:spcPts val="4300"/>
              </a:lnSpc>
              <a:spcBef>
                <a:spcPts val="660"/>
              </a:spcBef>
            </a:pPr>
            <a:r>
              <a:rPr lang="en-US" sz="2400" dirty="0">
                <a:latin typeface="Aptos" panose="020B0004020202020204" pitchFamily="34" charset="0"/>
              </a:rPr>
              <a:t>The 2026 Global LEAP Awards for Repairability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36443" y="5343800"/>
            <a:ext cx="3427095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1600" b="1" dirty="0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</a:rPr>
              <a:t>Informational</a:t>
            </a:r>
            <a:r>
              <a:rPr lang="en-US" sz="16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Webinar Session </a:t>
            </a:r>
            <a:endParaRPr lang="en-KE" sz="1600" b="1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600" dirty="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391400" y="5486401"/>
            <a:ext cx="16764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dirty="0">
                <a:latin typeface="Aptos" panose="020B0004020202020204" pitchFamily="34" charset="0"/>
                <a:cs typeface="Arial MT"/>
              </a:rPr>
              <a:t>8</a:t>
            </a:r>
            <a:r>
              <a:rPr lang="en-US" sz="2000" baseline="30000" dirty="0">
                <a:latin typeface="Aptos" panose="020B0004020202020204" pitchFamily="34" charset="0"/>
                <a:cs typeface="Arial MT"/>
              </a:rPr>
              <a:t>th</a:t>
            </a:r>
            <a:r>
              <a:rPr lang="en-US" sz="2000" dirty="0">
                <a:latin typeface="Aptos" panose="020B0004020202020204" pitchFamily="34" charset="0"/>
                <a:cs typeface="Arial MT"/>
              </a:rPr>
              <a:t> April 2026</a:t>
            </a:r>
            <a:endParaRPr sz="2000" dirty="0">
              <a:latin typeface="Aptos" panose="020B0004020202020204" pitchFamily="34" charset="0"/>
              <a:cs typeface="Arial MT"/>
            </a:endParaRPr>
          </a:p>
        </p:txBody>
      </p:sp>
      <p:pic>
        <p:nvPicPr>
          <p:cNvPr id="19" name="Picture 18" descr="A yellow circle with black text&#10;&#10;AI-generated content may be incorrect.">
            <a:extLst>
              <a:ext uri="{FF2B5EF4-FFF2-40B4-BE49-F238E27FC236}">
                <a16:creationId xmlns:a16="http://schemas.microsoft.com/office/drawing/2014/main" id="{87C9DD15-E309-4397-929A-748D653D31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0835" y="-29214"/>
            <a:ext cx="925550" cy="9047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71AD9DC-39A7-4C6F-B395-8961289CF6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272" y="6403967"/>
            <a:ext cx="1876328" cy="4290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BC4046-FE78-EAAC-72EE-ED515D5BA7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08803" y="6398545"/>
            <a:ext cx="1303489" cy="4770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069C2B-BA97-F12A-0285-47CCB64A7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3356" y="1928731"/>
            <a:ext cx="3333749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ECE92-2D59-92A8-9CF7-38637872A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967266"/>
            <a:ext cx="1971675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</a:pPr>
            <a:r>
              <a:rPr lang="en-US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Timeline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CA02AD-0197-E449-6D9A-9E1FE3E96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94" y="1024924"/>
            <a:ext cx="5676805" cy="5452075"/>
          </a:xfrm>
          <a:prstGeom prst="rect">
            <a:avLst/>
          </a:prstGeom>
        </p:spPr>
      </p:pic>
      <p:pic>
        <p:nvPicPr>
          <p:cNvPr id="17" name="Picture 16" descr="A yellow circle with black text&#10;&#10;AI-generated content may be incorrect.">
            <a:extLst>
              <a:ext uri="{FF2B5EF4-FFF2-40B4-BE49-F238E27FC236}">
                <a16:creationId xmlns:a16="http://schemas.microsoft.com/office/drawing/2014/main" id="{5545043B-87B9-5AAA-C5BA-F6457F524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153" y="52105"/>
            <a:ext cx="925550" cy="90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7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85377" y="-8"/>
            <a:ext cx="4258945" cy="6858634"/>
            <a:chOff x="4885377" y="-8"/>
            <a:chExt cx="4258945" cy="6858634"/>
          </a:xfrm>
        </p:grpSpPr>
        <p:sp>
          <p:nvSpPr>
            <p:cNvPr id="3" name="object 3"/>
            <p:cNvSpPr/>
            <p:nvPr/>
          </p:nvSpPr>
          <p:spPr>
            <a:xfrm>
              <a:off x="6768351" y="0"/>
              <a:ext cx="2376170" cy="6858000"/>
            </a:xfrm>
            <a:custGeom>
              <a:avLst/>
              <a:gdLst/>
              <a:ahLst/>
              <a:cxnLst/>
              <a:rect l="l" t="t" r="r" b="b"/>
              <a:pathLst>
                <a:path w="2376170" h="6858000">
                  <a:moveTo>
                    <a:pt x="2375649" y="0"/>
                  </a:moveTo>
                  <a:lnTo>
                    <a:pt x="1187818" y="0"/>
                  </a:lnTo>
                  <a:lnTo>
                    <a:pt x="1140053" y="939"/>
                  </a:lnTo>
                  <a:lnTo>
                    <a:pt x="1092758" y="3746"/>
                  </a:lnTo>
                  <a:lnTo>
                    <a:pt x="1045972" y="8382"/>
                  </a:lnTo>
                  <a:lnTo>
                    <a:pt x="999744" y="14808"/>
                  </a:lnTo>
                  <a:lnTo>
                    <a:pt x="954100" y="22987"/>
                  </a:lnTo>
                  <a:lnTo>
                    <a:pt x="909066" y="32893"/>
                  </a:lnTo>
                  <a:lnTo>
                    <a:pt x="864704" y="44475"/>
                  </a:lnTo>
                  <a:lnTo>
                    <a:pt x="821029" y="57708"/>
                  </a:lnTo>
                  <a:lnTo>
                    <a:pt x="778078" y="72567"/>
                  </a:lnTo>
                  <a:lnTo>
                    <a:pt x="735888" y="88988"/>
                  </a:lnTo>
                  <a:lnTo>
                    <a:pt x="694499" y="106972"/>
                  </a:lnTo>
                  <a:lnTo>
                    <a:pt x="653948" y="126441"/>
                  </a:lnTo>
                  <a:lnTo>
                    <a:pt x="614260" y="147396"/>
                  </a:lnTo>
                  <a:lnTo>
                    <a:pt x="575475" y="169786"/>
                  </a:lnTo>
                  <a:lnTo>
                    <a:pt x="537641" y="193586"/>
                  </a:lnTo>
                  <a:lnTo>
                    <a:pt x="500773" y="218744"/>
                  </a:lnTo>
                  <a:lnTo>
                    <a:pt x="464921" y="245224"/>
                  </a:lnTo>
                  <a:lnTo>
                    <a:pt x="430110" y="273011"/>
                  </a:lnTo>
                  <a:lnTo>
                    <a:pt x="396379" y="302056"/>
                  </a:lnTo>
                  <a:lnTo>
                    <a:pt x="363778" y="332320"/>
                  </a:lnTo>
                  <a:lnTo>
                    <a:pt x="332320" y="363778"/>
                  </a:lnTo>
                  <a:lnTo>
                    <a:pt x="302056" y="396379"/>
                  </a:lnTo>
                  <a:lnTo>
                    <a:pt x="273011" y="430110"/>
                  </a:lnTo>
                  <a:lnTo>
                    <a:pt x="245224" y="464921"/>
                  </a:lnTo>
                  <a:lnTo>
                    <a:pt x="218744" y="500773"/>
                  </a:lnTo>
                  <a:lnTo>
                    <a:pt x="193586" y="537641"/>
                  </a:lnTo>
                  <a:lnTo>
                    <a:pt x="169786" y="575475"/>
                  </a:lnTo>
                  <a:lnTo>
                    <a:pt x="147396" y="614260"/>
                  </a:lnTo>
                  <a:lnTo>
                    <a:pt x="126441" y="653948"/>
                  </a:lnTo>
                  <a:lnTo>
                    <a:pt x="106959" y="694499"/>
                  </a:lnTo>
                  <a:lnTo>
                    <a:pt x="88988" y="735888"/>
                  </a:lnTo>
                  <a:lnTo>
                    <a:pt x="72555" y="778078"/>
                  </a:lnTo>
                  <a:lnTo>
                    <a:pt x="57708" y="821029"/>
                  </a:lnTo>
                  <a:lnTo>
                    <a:pt x="44475" y="864704"/>
                  </a:lnTo>
                  <a:lnTo>
                    <a:pt x="32880" y="909078"/>
                  </a:lnTo>
                  <a:lnTo>
                    <a:pt x="22987" y="954100"/>
                  </a:lnTo>
                  <a:lnTo>
                    <a:pt x="14808" y="999744"/>
                  </a:lnTo>
                  <a:lnTo>
                    <a:pt x="8382" y="1045972"/>
                  </a:lnTo>
                  <a:lnTo>
                    <a:pt x="3746" y="1092758"/>
                  </a:lnTo>
                  <a:lnTo>
                    <a:pt x="939" y="1140053"/>
                  </a:lnTo>
                  <a:lnTo>
                    <a:pt x="0" y="1187818"/>
                  </a:lnTo>
                  <a:lnTo>
                    <a:pt x="0" y="6858000"/>
                  </a:lnTo>
                  <a:lnTo>
                    <a:pt x="566724" y="6858000"/>
                  </a:lnTo>
                  <a:lnTo>
                    <a:pt x="2375649" y="6858000"/>
                  </a:lnTo>
                  <a:lnTo>
                    <a:pt x="2375649" y="5049088"/>
                  </a:lnTo>
                  <a:lnTo>
                    <a:pt x="2375649" y="0"/>
                  </a:lnTo>
                  <a:close/>
                </a:path>
              </a:pathLst>
            </a:custGeom>
            <a:solidFill>
              <a:srgbClr val="0249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85377" y="1551692"/>
              <a:ext cx="3765947" cy="3759200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4904" y="794722"/>
            <a:ext cx="3136392" cy="2317286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719999" y="4729505"/>
            <a:ext cx="3529329" cy="0"/>
          </a:xfrm>
          <a:custGeom>
            <a:avLst/>
            <a:gdLst/>
            <a:ahLst/>
            <a:cxnLst/>
            <a:rect l="l" t="t" r="r" b="b"/>
            <a:pathLst>
              <a:path w="3529329">
                <a:moveTo>
                  <a:pt x="0" y="0"/>
                </a:moveTo>
                <a:lnTo>
                  <a:pt x="3529270" y="1"/>
                </a:lnTo>
              </a:path>
            </a:pathLst>
          </a:custGeom>
          <a:ln w="9525">
            <a:solidFill>
              <a:srgbClr val="0249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07300" y="2421635"/>
            <a:ext cx="3864700" cy="12567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n-US" sz="4000" b="1" dirty="0">
                <a:solidFill>
                  <a:srgbClr val="024945"/>
                </a:solidFill>
                <a:latin typeface="Aptos" panose="020B0004020202020204" pitchFamily="34" charset="0"/>
                <a:cs typeface="Arial"/>
              </a:rPr>
              <a:t>Thank you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4000" b="1" dirty="0">
                <a:solidFill>
                  <a:srgbClr val="024945"/>
                </a:solidFill>
                <a:latin typeface="Aptos" panose="020B0004020202020204" pitchFamily="34" charset="0"/>
                <a:cs typeface="Arial"/>
              </a:rPr>
              <a:t>Any Questions</a:t>
            </a:r>
            <a:r>
              <a:rPr lang="en-US" sz="4000" b="1" dirty="0">
                <a:solidFill>
                  <a:srgbClr val="024945"/>
                </a:solidFill>
                <a:latin typeface="Arial"/>
                <a:cs typeface="Arial"/>
              </a:rPr>
              <a:t>?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spc="-25" dirty="0"/>
              <a:t>11</a:t>
            </a:fld>
            <a:endParaRPr spc="-25" dirty="0"/>
          </a:p>
        </p:txBody>
      </p:sp>
      <p:sp>
        <p:nvSpPr>
          <p:cNvPr id="9" name="object 9"/>
          <p:cNvSpPr txBox="1"/>
          <p:nvPr/>
        </p:nvSpPr>
        <p:spPr>
          <a:xfrm>
            <a:off x="7006663" y="5459983"/>
            <a:ext cx="1702435" cy="192489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51900"/>
              </a:lnSpc>
              <a:spcBef>
                <a:spcPts val="65"/>
              </a:spcBef>
            </a:pPr>
            <a:endParaRPr sz="900" dirty="0">
              <a:latin typeface="Arial MT"/>
              <a:cs typeface="Arial M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33BB33-E46B-F019-0F30-57A8AA682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08" y="4919662"/>
            <a:ext cx="2017161" cy="3373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85DEC2-EC07-50EE-7B8B-5C03CC3B2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9806" y="4929821"/>
            <a:ext cx="1505764" cy="551101"/>
          </a:xfrm>
          <a:prstGeom prst="rect">
            <a:avLst/>
          </a:prstGeom>
        </p:spPr>
      </p:pic>
      <p:grpSp>
        <p:nvGrpSpPr>
          <p:cNvPr id="14" name="object 5">
            <a:extLst>
              <a:ext uri="{FF2B5EF4-FFF2-40B4-BE49-F238E27FC236}">
                <a16:creationId xmlns:a16="http://schemas.microsoft.com/office/drawing/2014/main" id="{A46C5675-7EBA-3C25-9709-B35212E3C51F}"/>
              </a:ext>
            </a:extLst>
          </p:cNvPr>
          <p:cNvGrpSpPr/>
          <p:nvPr/>
        </p:nvGrpSpPr>
        <p:grpSpPr>
          <a:xfrm>
            <a:off x="583404" y="236079"/>
            <a:ext cx="1312545" cy="374015"/>
            <a:chOff x="583404" y="236079"/>
            <a:chExt cx="1312545" cy="374015"/>
          </a:xfrm>
        </p:grpSpPr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15F27EE9-4326-8C34-DBD3-D49C11B46B9F}"/>
                </a:ext>
              </a:extLst>
            </p:cNvPr>
            <p:cNvSpPr/>
            <p:nvPr/>
          </p:nvSpPr>
          <p:spPr>
            <a:xfrm>
              <a:off x="583984" y="236079"/>
              <a:ext cx="629920" cy="165100"/>
            </a:xfrm>
            <a:custGeom>
              <a:avLst/>
              <a:gdLst/>
              <a:ahLst/>
              <a:cxnLst/>
              <a:rect l="l" t="t" r="r" b="b"/>
              <a:pathLst>
                <a:path w="629919" h="165100">
                  <a:moveTo>
                    <a:pt x="93814" y="95783"/>
                  </a:moveTo>
                  <a:lnTo>
                    <a:pt x="35013" y="95783"/>
                  </a:lnTo>
                  <a:lnTo>
                    <a:pt x="93802" y="95935"/>
                  </a:lnTo>
                  <a:lnTo>
                    <a:pt x="93814" y="95783"/>
                  </a:lnTo>
                  <a:close/>
                </a:path>
                <a:path w="629919" h="165100">
                  <a:moveTo>
                    <a:pt x="101511" y="33782"/>
                  </a:moveTo>
                  <a:lnTo>
                    <a:pt x="35179" y="33782"/>
                  </a:lnTo>
                  <a:lnTo>
                    <a:pt x="101511" y="33947"/>
                  </a:lnTo>
                  <a:lnTo>
                    <a:pt x="101511" y="33782"/>
                  </a:lnTo>
                  <a:close/>
                </a:path>
                <a:path w="629919" h="165100">
                  <a:moveTo>
                    <a:pt x="101561" y="1409"/>
                  </a:moveTo>
                  <a:lnTo>
                    <a:pt x="330" y="1409"/>
                  </a:lnTo>
                  <a:lnTo>
                    <a:pt x="330" y="33159"/>
                  </a:lnTo>
                  <a:lnTo>
                    <a:pt x="254" y="64909"/>
                  </a:lnTo>
                  <a:lnTo>
                    <a:pt x="165" y="95389"/>
                  </a:lnTo>
                  <a:lnTo>
                    <a:pt x="88" y="128409"/>
                  </a:lnTo>
                  <a:lnTo>
                    <a:pt x="0" y="161429"/>
                  </a:lnTo>
                  <a:lnTo>
                    <a:pt x="101219" y="161429"/>
                  </a:lnTo>
                  <a:lnTo>
                    <a:pt x="101219" y="128409"/>
                  </a:lnTo>
                  <a:lnTo>
                    <a:pt x="34975" y="128409"/>
                  </a:lnTo>
                  <a:lnTo>
                    <a:pt x="34975" y="95389"/>
                  </a:lnTo>
                  <a:lnTo>
                    <a:pt x="93853" y="95389"/>
                  </a:lnTo>
                  <a:lnTo>
                    <a:pt x="93853" y="64909"/>
                  </a:lnTo>
                  <a:lnTo>
                    <a:pt x="35140" y="64909"/>
                  </a:lnTo>
                  <a:lnTo>
                    <a:pt x="35140" y="33159"/>
                  </a:lnTo>
                  <a:lnTo>
                    <a:pt x="101561" y="33159"/>
                  </a:lnTo>
                  <a:lnTo>
                    <a:pt x="101561" y="1409"/>
                  </a:lnTo>
                  <a:close/>
                </a:path>
                <a:path w="629919" h="165100">
                  <a:moveTo>
                    <a:pt x="227330" y="1409"/>
                  </a:moveTo>
                  <a:lnTo>
                    <a:pt x="125895" y="1409"/>
                  </a:lnTo>
                  <a:lnTo>
                    <a:pt x="125895" y="34429"/>
                  </a:lnTo>
                  <a:lnTo>
                    <a:pt x="125806" y="67449"/>
                  </a:lnTo>
                  <a:lnTo>
                    <a:pt x="125717" y="99199"/>
                  </a:lnTo>
                  <a:lnTo>
                    <a:pt x="125590" y="99199"/>
                  </a:lnTo>
                  <a:lnTo>
                    <a:pt x="125590" y="161429"/>
                  </a:lnTo>
                  <a:lnTo>
                    <a:pt x="160489" y="161429"/>
                  </a:lnTo>
                  <a:lnTo>
                    <a:pt x="160489" y="99199"/>
                  </a:lnTo>
                  <a:lnTo>
                    <a:pt x="183896" y="99199"/>
                  </a:lnTo>
                  <a:lnTo>
                    <a:pt x="216573" y="99288"/>
                  </a:lnTo>
                  <a:lnTo>
                    <a:pt x="216598" y="67449"/>
                  </a:lnTo>
                  <a:lnTo>
                    <a:pt x="160693" y="67449"/>
                  </a:lnTo>
                  <a:lnTo>
                    <a:pt x="160693" y="34429"/>
                  </a:lnTo>
                  <a:lnTo>
                    <a:pt x="227330" y="34429"/>
                  </a:lnTo>
                  <a:lnTo>
                    <a:pt x="227330" y="1409"/>
                  </a:lnTo>
                  <a:close/>
                </a:path>
                <a:path w="629919" h="165100">
                  <a:moveTo>
                    <a:pt x="348361" y="2679"/>
                  </a:moveTo>
                  <a:lnTo>
                    <a:pt x="295338" y="2679"/>
                  </a:lnTo>
                  <a:lnTo>
                    <a:pt x="295338" y="1409"/>
                  </a:lnTo>
                  <a:lnTo>
                    <a:pt x="246964" y="1409"/>
                  </a:lnTo>
                  <a:lnTo>
                    <a:pt x="246964" y="2679"/>
                  </a:lnTo>
                  <a:lnTo>
                    <a:pt x="246926" y="34429"/>
                  </a:lnTo>
                  <a:lnTo>
                    <a:pt x="246837" y="67449"/>
                  </a:lnTo>
                  <a:lnTo>
                    <a:pt x="246748" y="99199"/>
                  </a:lnTo>
                  <a:lnTo>
                    <a:pt x="246634" y="161429"/>
                  </a:lnTo>
                  <a:lnTo>
                    <a:pt x="281520" y="161429"/>
                  </a:lnTo>
                  <a:lnTo>
                    <a:pt x="281520" y="99199"/>
                  </a:lnTo>
                  <a:lnTo>
                    <a:pt x="337642" y="99199"/>
                  </a:lnTo>
                  <a:lnTo>
                    <a:pt x="337642" y="67449"/>
                  </a:lnTo>
                  <a:lnTo>
                    <a:pt x="281724" y="67449"/>
                  </a:lnTo>
                  <a:lnTo>
                    <a:pt x="281724" y="34429"/>
                  </a:lnTo>
                  <a:lnTo>
                    <a:pt x="348361" y="34429"/>
                  </a:lnTo>
                  <a:lnTo>
                    <a:pt x="348361" y="2679"/>
                  </a:lnTo>
                  <a:close/>
                </a:path>
                <a:path w="629919" h="165100">
                  <a:moveTo>
                    <a:pt x="402882" y="2336"/>
                  </a:moveTo>
                  <a:lnTo>
                    <a:pt x="367995" y="2247"/>
                  </a:lnTo>
                  <a:lnTo>
                    <a:pt x="367576" y="162128"/>
                  </a:lnTo>
                  <a:lnTo>
                    <a:pt x="402463" y="162229"/>
                  </a:lnTo>
                  <a:lnTo>
                    <a:pt x="402882" y="2336"/>
                  </a:lnTo>
                  <a:close/>
                </a:path>
                <a:path w="629919" h="165100">
                  <a:moveTo>
                    <a:pt x="575551" y="106070"/>
                  </a:moveTo>
                  <a:lnTo>
                    <a:pt x="539369" y="105981"/>
                  </a:lnTo>
                  <a:lnTo>
                    <a:pt x="537197" y="113893"/>
                  </a:lnTo>
                  <a:lnTo>
                    <a:pt x="532688" y="120116"/>
                  </a:lnTo>
                  <a:lnTo>
                    <a:pt x="500964" y="131381"/>
                  </a:lnTo>
                  <a:lnTo>
                    <a:pt x="492493" y="131343"/>
                  </a:lnTo>
                  <a:lnTo>
                    <a:pt x="462330" y="102616"/>
                  </a:lnTo>
                  <a:lnTo>
                    <a:pt x="459536" y="82435"/>
                  </a:lnTo>
                  <a:lnTo>
                    <a:pt x="459854" y="75044"/>
                  </a:lnTo>
                  <a:lnTo>
                    <a:pt x="485178" y="35610"/>
                  </a:lnTo>
                  <a:lnTo>
                    <a:pt x="492607" y="33693"/>
                  </a:lnTo>
                  <a:lnTo>
                    <a:pt x="510844" y="33743"/>
                  </a:lnTo>
                  <a:lnTo>
                    <a:pt x="518922" y="35928"/>
                  </a:lnTo>
                  <a:lnTo>
                    <a:pt x="531964" y="44602"/>
                  </a:lnTo>
                  <a:lnTo>
                    <a:pt x="536346" y="50812"/>
                  </a:lnTo>
                  <a:lnTo>
                    <a:pt x="538632" y="58877"/>
                  </a:lnTo>
                  <a:lnTo>
                    <a:pt x="575462" y="58966"/>
                  </a:lnTo>
                  <a:lnTo>
                    <a:pt x="557974" y="21602"/>
                  </a:lnTo>
                  <a:lnTo>
                    <a:pt x="521093" y="1866"/>
                  </a:lnTo>
                  <a:lnTo>
                    <a:pt x="502170" y="0"/>
                  </a:lnTo>
                  <a:lnTo>
                    <a:pt x="490689" y="622"/>
                  </a:lnTo>
                  <a:lnTo>
                    <a:pt x="452132" y="15786"/>
                  </a:lnTo>
                  <a:lnTo>
                    <a:pt x="428371" y="48615"/>
                  </a:lnTo>
                  <a:lnTo>
                    <a:pt x="422706" y="82550"/>
                  </a:lnTo>
                  <a:lnTo>
                    <a:pt x="423265" y="94767"/>
                  </a:lnTo>
                  <a:lnTo>
                    <a:pt x="437273" y="135051"/>
                  </a:lnTo>
                  <a:lnTo>
                    <a:pt x="468020" y="159334"/>
                  </a:lnTo>
                  <a:lnTo>
                    <a:pt x="500240" y="165074"/>
                  </a:lnTo>
                  <a:lnTo>
                    <a:pt x="509993" y="164642"/>
                  </a:lnTo>
                  <a:lnTo>
                    <a:pt x="550748" y="149009"/>
                  </a:lnTo>
                  <a:lnTo>
                    <a:pt x="573659" y="114655"/>
                  </a:lnTo>
                  <a:lnTo>
                    <a:pt x="575551" y="106070"/>
                  </a:lnTo>
                  <a:close/>
                </a:path>
                <a:path w="629919" h="165100">
                  <a:moveTo>
                    <a:pt x="629666" y="2933"/>
                  </a:moveTo>
                  <a:lnTo>
                    <a:pt x="594766" y="2844"/>
                  </a:lnTo>
                  <a:lnTo>
                    <a:pt x="594347" y="162725"/>
                  </a:lnTo>
                  <a:lnTo>
                    <a:pt x="629234" y="162826"/>
                  </a:lnTo>
                  <a:lnTo>
                    <a:pt x="629666" y="2933"/>
                  </a:lnTo>
                  <a:close/>
                </a:path>
              </a:pathLst>
            </a:custGeom>
            <a:solidFill>
              <a:srgbClr val="0E23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7">
              <a:extLst>
                <a:ext uri="{FF2B5EF4-FFF2-40B4-BE49-F238E27FC236}">
                  <a16:creationId xmlns:a16="http://schemas.microsoft.com/office/drawing/2014/main" id="{585B4E5A-C8F9-E9CC-D48F-F78EE0335CC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42087" y="239091"/>
              <a:ext cx="101648" cy="160152"/>
            </a:xfrm>
            <a:prstGeom prst="rect">
              <a:avLst/>
            </a:prstGeom>
          </p:spPr>
        </p:pic>
        <p:pic>
          <p:nvPicPr>
            <p:cNvPr id="17" name="object 8">
              <a:extLst>
                <a:ext uri="{FF2B5EF4-FFF2-40B4-BE49-F238E27FC236}">
                  <a16:creationId xmlns:a16="http://schemas.microsoft.com/office/drawing/2014/main" id="{7143A5F9-5F84-F5BA-64F5-2BD7E41CBBC9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67648" y="239513"/>
              <a:ext cx="136531" cy="160152"/>
            </a:xfrm>
            <a:prstGeom prst="rect">
              <a:avLst/>
            </a:prstGeom>
          </p:spPr>
        </p:pic>
        <p:pic>
          <p:nvPicPr>
            <p:cNvPr id="18" name="object 9">
              <a:extLst>
                <a:ext uri="{FF2B5EF4-FFF2-40B4-BE49-F238E27FC236}">
                  <a16:creationId xmlns:a16="http://schemas.microsoft.com/office/drawing/2014/main" id="{0770D95B-61CF-8C9E-BDF2-3FE7853A3B52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23997" y="237449"/>
              <a:ext cx="291595" cy="165070"/>
            </a:xfrm>
            <a:prstGeom prst="rect">
              <a:avLst/>
            </a:prstGeom>
          </p:spPr>
        </p:pic>
        <p:pic>
          <p:nvPicPr>
            <p:cNvPr id="19" name="object 10">
              <a:extLst>
                <a:ext uri="{FF2B5EF4-FFF2-40B4-BE49-F238E27FC236}">
                  <a16:creationId xmlns:a16="http://schemas.microsoft.com/office/drawing/2014/main" id="{E4696282-E1DA-74E2-F083-A8939C86CE12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3404" y="441285"/>
              <a:ext cx="268546" cy="165286"/>
            </a:xfrm>
            <a:prstGeom prst="rect">
              <a:avLst/>
            </a:prstGeom>
          </p:spPr>
        </p:pic>
        <p:pic>
          <p:nvPicPr>
            <p:cNvPr id="20" name="object 11">
              <a:extLst>
                <a:ext uri="{FF2B5EF4-FFF2-40B4-BE49-F238E27FC236}">
                  <a16:creationId xmlns:a16="http://schemas.microsoft.com/office/drawing/2014/main" id="{5F93AAFB-6324-A3BC-A4B6-63050C636449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1773" y="444348"/>
              <a:ext cx="123834" cy="160218"/>
            </a:xfrm>
            <a:prstGeom prst="rect">
              <a:avLst/>
            </a:prstGeom>
          </p:spPr>
        </p:pic>
        <p:sp>
          <p:nvSpPr>
            <p:cNvPr id="21" name="object 12">
              <a:extLst>
                <a:ext uri="{FF2B5EF4-FFF2-40B4-BE49-F238E27FC236}">
                  <a16:creationId xmlns:a16="http://schemas.microsoft.com/office/drawing/2014/main" id="{605F1BCA-72EF-2997-76BA-C42EA3DF3941}"/>
                </a:ext>
              </a:extLst>
            </p:cNvPr>
            <p:cNvSpPr/>
            <p:nvPr/>
          </p:nvSpPr>
          <p:spPr>
            <a:xfrm>
              <a:off x="1053719" y="442848"/>
              <a:ext cx="842010" cy="167005"/>
            </a:xfrm>
            <a:custGeom>
              <a:avLst/>
              <a:gdLst/>
              <a:ahLst/>
              <a:cxnLst/>
              <a:rect l="l" t="t" r="r" b="b"/>
              <a:pathLst>
                <a:path w="842010" h="167004">
                  <a:moveTo>
                    <a:pt x="147548" y="162267"/>
                  </a:moveTo>
                  <a:lnTo>
                    <a:pt x="135661" y="128435"/>
                  </a:lnTo>
                  <a:lnTo>
                    <a:pt x="135623" y="128295"/>
                  </a:lnTo>
                  <a:lnTo>
                    <a:pt x="125336" y="99021"/>
                  </a:lnTo>
                  <a:lnTo>
                    <a:pt x="107861" y="49288"/>
                  </a:lnTo>
                  <a:lnTo>
                    <a:pt x="91325" y="2222"/>
                  </a:lnTo>
                  <a:lnTo>
                    <a:pt x="89573" y="2222"/>
                  </a:lnTo>
                  <a:lnTo>
                    <a:pt x="89573" y="99021"/>
                  </a:lnTo>
                  <a:lnTo>
                    <a:pt x="58102" y="99021"/>
                  </a:lnTo>
                  <a:lnTo>
                    <a:pt x="69621" y="64858"/>
                  </a:lnTo>
                  <a:lnTo>
                    <a:pt x="70650" y="61963"/>
                  </a:lnTo>
                  <a:lnTo>
                    <a:pt x="71488" y="59309"/>
                  </a:lnTo>
                  <a:lnTo>
                    <a:pt x="73126" y="53543"/>
                  </a:lnTo>
                  <a:lnTo>
                    <a:pt x="73685" y="51155"/>
                  </a:lnTo>
                  <a:lnTo>
                    <a:pt x="73977" y="49288"/>
                  </a:lnTo>
                  <a:lnTo>
                    <a:pt x="74256" y="51155"/>
                  </a:lnTo>
                  <a:lnTo>
                    <a:pt x="74828" y="53543"/>
                  </a:lnTo>
                  <a:lnTo>
                    <a:pt x="76479" y="59118"/>
                  </a:lnTo>
                  <a:lnTo>
                    <a:pt x="78244" y="64858"/>
                  </a:lnTo>
                  <a:lnTo>
                    <a:pt x="89573" y="99021"/>
                  </a:lnTo>
                  <a:lnTo>
                    <a:pt x="89573" y="2222"/>
                  </a:lnTo>
                  <a:lnTo>
                    <a:pt x="57277" y="2222"/>
                  </a:lnTo>
                  <a:lnTo>
                    <a:pt x="0" y="161975"/>
                  </a:lnTo>
                  <a:lnTo>
                    <a:pt x="36423" y="161975"/>
                  </a:lnTo>
                  <a:lnTo>
                    <a:pt x="47879" y="128435"/>
                  </a:lnTo>
                  <a:lnTo>
                    <a:pt x="47929" y="128295"/>
                  </a:lnTo>
                  <a:lnTo>
                    <a:pt x="99402" y="128435"/>
                  </a:lnTo>
                  <a:lnTo>
                    <a:pt x="110451" y="161975"/>
                  </a:lnTo>
                  <a:lnTo>
                    <a:pt x="110540" y="162267"/>
                  </a:lnTo>
                  <a:lnTo>
                    <a:pt x="147548" y="162267"/>
                  </a:lnTo>
                  <a:close/>
                </a:path>
                <a:path w="842010" h="167004">
                  <a:moveTo>
                    <a:pt x="297370" y="106057"/>
                  </a:moveTo>
                  <a:lnTo>
                    <a:pt x="261188" y="105956"/>
                  </a:lnTo>
                  <a:lnTo>
                    <a:pt x="259016" y="113868"/>
                  </a:lnTo>
                  <a:lnTo>
                    <a:pt x="254520" y="120091"/>
                  </a:lnTo>
                  <a:lnTo>
                    <a:pt x="222796" y="131356"/>
                  </a:lnTo>
                  <a:lnTo>
                    <a:pt x="214325" y="131330"/>
                  </a:lnTo>
                  <a:lnTo>
                    <a:pt x="184150" y="102590"/>
                  </a:lnTo>
                  <a:lnTo>
                    <a:pt x="181356" y="82410"/>
                  </a:lnTo>
                  <a:lnTo>
                    <a:pt x="181686" y="75018"/>
                  </a:lnTo>
                  <a:lnTo>
                    <a:pt x="206997" y="35598"/>
                  </a:lnTo>
                  <a:lnTo>
                    <a:pt x="214439" y="33667"/>
                  </a:lnTo>
                  <a:lnTo>
                    <a:pt x="232664" y="33718"/>
                  </a:lnTo>
                  <a:lnTo>
                    <a:pt x="240741" y="35902"/>
                  </a:lnTo>
                  <a:lnTo>
                    <a:pt x="253784" y="44577"/>
                  </a:lnTo>
                  <a:lnTo>
                    <a:pt x="258191" y="50787"/>
                  </a:lnTo>
                  <a:lnTo>
                    <a:pt x="260464" y="58851"/>
                  </a:lnTo>
                  <a:lnTo>
                    <a:pt x="297294" y="58953"/>
                  </a:lnTo>
                  <a:lnTo>
                    <a:pt x="279806" y="21577"/>
                  </a:lnTo>
                  <a:lnTo>
                    <a:pt x="242925" y="1854"/>
                  </a:lnTo>
                  <a:lnTo>
                    <a:pt x="224002" y="0"/>
                  </a:lnTo>
                  <a:lnTo>
                    <a:pt x="212521" y="609"/>
                  </a:lnTo>
                  <a:lnTo>
                    <a:pt x="173951" y="15773"/>
                  </a:lnTo>
                  <a:lnTo>
                    <a:pt x="150190" y="48602"/>
                  </a:lnTo>
                  <a:lnTo>
                    <a:pt x="144526" y="82537"/>
                  </a:lnTo>
                  <a:lnTo>
                    <a:pt x="145084" y="94754"/>
                  </a:lnTo>
                  <a:lnTo>
                    <a:pt x="159105" y="135026"/>
                  </a:lnTo>
                  <a:lnTo>
                    <a:pt x="189852" y="159321"/>
                  </a:lnTo>
                  <a:lnTo>
                    <a:pt x="222059" y="165061"/>
                  </a:lnTo>
                  <a:lnTo>
                    <a:pt x="231813" y="164630"/>
                  </a:lnTo>
                  <a:lnTo>
                    <a:pt x="272580" y="148983"/>
                  </a:lnTo>
                  <a:lnTo>
                    <a:pt x="295490" y="114642"/>
                  </a:lnTo>
                  <a:lnTo>
                    <a:pt x="297370" y="106057"/>
                  </a:lnTo>
                  <a:close/>
                </a:path>
                <a:path w="842010" h="167004">
                  <a:moveTo>
                    <a:pt x="460413" y="106489"/>
                  </a:moveTo>
                  <a:lnTo>
                    <a:pt x="424230" y="106387"/>
                  </a:lnTo>
                  <a:lnTo>
                    <a:pt x="422046" y="114312"/>
                  </a:lnTo>
                  <a:lnTo>
                    <a:pt x="417550" y="120523"/>
                  </a:lnTo>
                  <a:lnTo>
                    <a:pt x="385826" y="131787"/>
                  </a:lnTo>
                  <a:lnTo>
                    <a:pt x="377355" y="131762"/>
                  </a:lnTo>
                  <a:lnTo>
                    <a:pt x="347179" y="103035"/>
                  </a:lnTo>
                  <a:lnTo>
                    <a:pt x="344385" y="82842"/>
                  </a:lnTo>
                  <a:lnTo>
                    <a:pt x="344716" y="75450"/>
                  </a:lnTo>
                  <a:lnTo>
                    <a:pt x="370039" y="36029"/>
                  </a:lnTo>
                  <a:lnTo>
                    <a:pt x="377469" y="34099"/>
                  </a:lnTo>
                  <a:lnTo>
                    <a:pt x="395706" y="34150"/>
                  </a:lnTo>
                  <a:lnTo>
                    <a:pt x="403771" y="36334"/>
                  </a:lnTo>
                  <a:lnTo>
                    <a:pt x="416814" y="45008"/>
                  </a:lnTo>
                  <a:lnTo>
                    <a:pt x="421220" y="51219"/>
                  </a:lnTo>
                  <a:lnTo>
                    <a:pt x="423494" y="59296"/>
                  </a:lnTo>
                  <a:lnTo>
                    <a:pt x="460324" y="59385"/>
                  </a:lnTo>
                  <a:lnTo>
                    <a:pt x="442836" y="22009"/>
                  </a:lnTo>
                  <a:lnTo>
                    <a:pt x="405955" y="2286"/>
                  </a:lnTo>
                  <a:lnTo>
                    <a:pt x="387032" y="419"/>
                  </a:lnTo>
                  <a:lnTo>
                    <a:pt x="375551" y="1028"/>
                  </a:lnTo>
                  <a:lnTo>
                    <a:pt x="336981" y="16205"/>
                  </a:lnTo>
                  <a:lnTo>
                    <a:pt x="313220" y="49034"/>
                  </a:lnTo>
                  <a:lnTo>
                    <a:pt x="307555" y="82956"/>
                  </a:lnTo>
                  <a:lnTo>
                    <a:pt x="308114" y="95173"/>
                  </a:lnTo>
                  <a:lnTo>
                    <a:pt x="322135" y="135470"/>
                  </a:lnTo>
                  <a:lnTo>
                    <a:pt x="352882" y="159753"/>
                  </a:lnTo>
                  <a:lnTo>
                    <a:pt x="385089" y="165493"/>
                  </a:lnTo>
                  <a:lnTo>
                    <a:pt x="394855" y="165061"/>
                  </a:lnTo>
                  <a:lnTo>
                    <a:pt x="435610" y="149415"/>
                  </a:lnTo>
                  <a:lnTo>
                    <a:pt x="458520" y="115074"/>
                  </a:lnTo>
                  <a:lnTo>
                    <a:pt x="460413" y="106489"/>
                  </a:lnTo>
                  <a:close/>
                </a:path>
                <a:path w="842010" h="167004">
                  <a:moveTo>
                    <a:pt x="580859" y="3530"/>
                  </a:moveTo>
                  <a:lnTo>
                    <a:pt x="479640" y="3251"/>
                  </a:lnTo>
                  <a:lnTo>
                    <a:pt x="479577" y="26682"/>
                  </a:lnTo>
                  <a:lnTo>
                    <a:pt x="479463" y="67094"/>
                  </a:lnTo>
                  <a:lnTo>
                    <a:pt x="479386" y="97777"/>
                  </a:lnTo>
                  <a:lnTo>
                    <a:pt x="479298" y="130835"/>
                  </a:lnTo>
                  <a:lnTo>
                    <a:pt x="479209" y="163144"/>
                  </a:lnTo>
                  <a:lnTo>
                    <a:pt x="580440" y="163410"/>
                  </a:lnTo>
                  <a:lnTo>
                    <a:pt x="580504" y="139903"/>
                  </a:lnTo>
                  <a:lnTo>
                    <a:pt x="580529" y="131000"/>
                  </a:lnTo>
                  <a:lnTo>
                    <a:pt x="514184" y="130835"/>
                  </a:lnTo>
                  <a:lnTo>
                    <a:pt x="514273" y="97777"/>
                  </a:lnTo>
                  <a:lnTo>
                    <a:pt x="573062" y="97929"/>
                  </a:lnTo>
                  <a:lnTo>
                    <a:pt x="573062" y="97777"/>
                  </a:lnTo>
                  <a:lnTo>
                    <a:pt x="573151" y="67246"/>
                  </a:lnTo>
                  <a:lnTo>
                    <a:pt x="514350" y="67094"/>
                  </a:lnTo>
                  <a:lnTo>
                    <a:pt x="514438" y="35763"/>
                  </a:lnTo>
                  <a:lnTo>
                    <a:pt x="580771" y="35928"/>
                  </a:lnTo>
                  <a:lnTo>
                    <a:pt x="580796" y="26682"/>
                  </a:lnTo>
                  <a:lnTo>
                    <a:pt x="580859" y="3530"/>
                  </a:lnTo>
                  <a:close/>
                </a:path>
                <a:path w="842010" h="167004">
                  <a:moveTo>
                    <a:pt x="713003" y="115582"/>
                  </a:moveTo>
                  <a:lnTo>
                    <a:pt x="696912" y="80886"/>
                  </a:lnTo>
                  <a:lnTo>
                    <a:pt x="641642" y="64541"/>
                  </a:lnTo>
                  <a:lnTo>
                    <a:pt x="637552" y="62661"/>
                  </a:lnTo>
                  <a:lnTo>
                    <a:pt x="632396" y="57454"/>
                  </a:lnTo>
                  <a:lnTo>
                    <a:pt x="631113" y="53721"/>
                  </a:lnTo>
                  <a:lnTo>
                    <a:pt x="631151" y="43497"/>
                  </a:lnTo>
                  <a:lnTo>
                    <a:pt x="633272" y="39319"/>
                  </a:lnTo>
                  <a:lnTo>
                    <a:pt x="641756" y="33286"/>
                  </a:lnTo>
                  <a:lnTo>
                    <a:pt x="647395" y="31800"/>
                  </a:lnTo>
                  <a:lnTo>
                    <a:pt x="661035" y="31838"/>
                  </a:lnTo>
                  <a:lnTo>
                    <a:pt x="666280" y="33464"/>
                  </a:lnTo>
                  <a:lnTo>
                    <a:pt x="674014" y="39966"/>
                  </a:lnTo>
                  <a:lnTo>
                    <a:pt x="675932" y="44399"/>
                  </a:lnTo>
                  <a:lnTo>
                    <a:pt x="675919" y="50012"/>
                  </a:lnTo>
                  <a:lnTo>
                    <a:pt x="710590" y="50114"/>
                  </a:lnTo>
                  <a:lnTo>
                    <a:pt x="695693" y="14147"/>
                  </a:lnTo>
                  <a:lnTo>
                    <a:pt x="654951" y="698"/>
                  </a:lnTo>
                  <a:lnTo>
                    <a:pt x="646671" y="1079"/>
                  </a:lnTo>
                  <a:lnTo>
                    <a:pt x="607987" y="19189"/>
                  </a:lnTo>
                  <a:lnTo>
                    <a:pt x="596239" y="50025"/>
                  </a:lnTo>
                  <a:lnTo>
                    <a:pt x="596887" y="59385"/>
                  </a:lnTo>
                  <a:lnTo>
                    <a:pt x="620483" y="92011"/>
                  </a:lnTo>
                  <a:lnTo>
                    <a:pt x="668820" y="104368"/>
                  </a:lnTo>
                  <a:lnTo>
                    <a:pt x="672579" y="106121"/>
                  </a:lnTo>
                  <a:lnTo>
                    <a:pt x="677024" y="111023"/>
                  </a:lnTo>
                  <a:lnTo>
                    <a:pt x="678129" y="114477"/>
                  </a:lnTo>
                  <a:lnTo>
                    <a:pt x="678091" y="123990"/>
                  </a:lnTo>
                  <a:lnTo>
                    <a:pt x="675779" y="127990"/>
                  </a:lnTo>
                  <a:lnTo>
                    <a:pt x="666584" y="133858"/>
                  </a:lnTo>
                  <a:lnTo>
                    <a:pt x="660336" y="135318"/>
                  </a:lnTo>
                  <a:lnTo>
                    <a:pt x="644690" y="135280"/>
                  </a:lnTo>
                  <a:lnTo>
                    <a:pt x="638721" y="133680"/>
                  </a:lnTo>
                  <a:lnTo>
                    <a:pt x="630428" y="127317"/>
                  </a:lnTo>
                  <a:lnTo>
                    <a:pt x="628345" y="122847"/>
                  </a:lnTo>
                  <a:lnTo>
                    <a:pt x="628370" y="117094"/>
                  </a:lnTo>
                  <a:lnTo>
                    <a:pt x="593699" y="116992"/>
                  </a:lnTo>
                  <a:lnTo>
                    <a:pt x="609536" y="152933"/>
                  </a:lnTo>
                  <a:lnTo>
                    <a:pt x="652145" y="166420"/>
                  </a:lnTo>
                  <a:lnTo>
                    <a:pt x="661009" y="166052"/>
                  </a:lnTo>
                  <a:lnTo>
                    <a:pt x="701230" y="147904"/>
                  </a:lnTo>
                  <a:lnTo>
                    <a:pt x="712520" y="123012"/>
                  </a:lnTo>
                  <a:lnTo>
                    <a:pt x="713003" y="115582"/>
                  </a:lnTo>
                  <a:close/>
                </a:path>
                <a:path w="842010" h="167004">
                  <a:moveTo>
                    <a:pt x="842010" y="115925"/>
                  </a:moveTo>
                  <a:lnTo>
                    <a:pt x="825906" y="81229"/>
                  </a:lnTo>
                  <a:lnTo>
                    <a:pt x="770648" y="64884"/>
                  </a:lnTo>
                  <a:lnTo>
                    <a:pt x="766559" y="63004"/>
                  </a:lnTo>
                  <a:lnTo>
                    <a:pt x="761403" y="57797"/>
                  </a:lnTo>
                  <a:lnTo>
                    <a:pt x="760120" y="54063"/>
                  </a:lnTo>
                  <a:lnTo>
                    <a:pt x="760145" y="43827"/>
                  </a:lnTo>
                  <a:lnTo>
                    <a:pt x="762279" y="39662"/>
                  </a:lnTo>
                  <a:lnTo>
                    <a:pt x="770763" y="33629"/>
                  </a:lnTo>
                  <a:lnTo>
                    <a:pt x="776401" y="32143"/>
                  </a:lnTo>
                  <a:lnTo>
                    <a:pt x="790041" y="32169"/>
                  </a:lnTo>
                  <a:lnTo>
                    <a:pt x="795274" y="33807"/>
                  </a:lnTo>
                  <a:lnTo>
                    <a:pt x="803008" y="40309"/>
                  </a:lnTo>
                  <a:lnTo>
                    <a:pt x="804938" y="44742"/>
                  </a:lnTo>
                  <a:lnTo>
                    <a:pt x="804926" y="50355"/>
                  </a:lnTo>
                  <a:lnTo>
                    <a:pt x="839597" y="50444"/>
                  </a:lnTo>
                  <a:lnTo>
                    <a:pt x="824699" y="14490"/>
                  </a:lnTo>
                  <a:lnTo>
                    <a:pt x="783945" y="1041"/>
                  </a:lnTo>
                  <a:lnTo>
                    <a:pt x="775677" y="1422"/>
                  </a:lnTo>
                  <a:lnTo>
                    <a:pt x="736981" y="19519"/>
                  </a:lnTo>
                  <a:lnTo>
                    <a:pt x="725233" y="50368"/>
                  </a:lnTo>
                  <a:lnTo>
                    <a:pt x="725893" y="59728"/>
                  </a:lnTo>
                  <a:lnTo>
                    <a:pt x="749490" y="92341"/>
                  </a:lnTo>
                  <a:lnTo>
                    <a:pt x="797814" y="104711"/>
                  </a:lnTo>
                  <a:lnTo>
                    <a:pt x="801573" y="106464"/>
                  </a:lnTo>
                  <a:lnTo>
                    <a:pt x="806018" y="111366"/>
                  </a:lnTo>
                  <a:lnTo>
                    <a:pt x="807123" y="114820"/>
                  </a:lnTo>
                  <a:lnTo>
                    <a:pt x="807097" y="124333"/>
                  </a:lnTo>
                  <a:lnTo>
                    <a:pt x="804786" y="128320"/>
                  </a:lnTo>
                  <a:lnTo>
                    <a:pt x="795578" y="134200"/>
                  </a:lnTo>
                  <a:lnTo>
                    <a:pt x="789330" y="135661"/>
                  </a:lnTo>
                  <a:lnTo>
                    <a:pt x="773696" y="135623"/>
                  </a:lnTo>
                  <a:lnTo>
                    <a:pt x="767727" y="134023"/>
                  </a:lnTo>
                  <a:lnTo>
                    <a:pt x="759421" y="127660"/>
                  </a:lnTo>
                  <a:lnTo>
                    <a:pt x="757351" y="123190"/>
                  </a:lnTo>
                  <a:lnTo>
                    <a:pt x="757377" y="117436"/>
                  </a:lnTo>
                  <a:lnTo>
                    <a:pt x="722693" y="117335"/>
                  </a:lnTo>
                  <a:lnTo>
                    <a:pt x="738530" y="153276"/>
                  </a:lnTo>
                  <a:lnTo>
                    <a:pt x="781138" y="166763"/>
                  </a:lnTo>
                  <a:lnTo>
                    <a:pt x="790003" y="166382"/>
                  </a:lnTo>
                  <a:lnTo>
                    <a:pt x="830237" y="148247"/>
                  </a:lnTo>
                  <a:lnTo>
                    <a:pt x="841514" y="123355"/>
                  </a:lnTo>
                  <a:lnTo>
                    <a:pt x="842010" y="115925"/>
                  </a:lnTo>
                  <a:close/>
                </a:path>
              </a:pathLst>
            </a:custGeom>
            <a:solidFill>
              <a:srgbClr val="0E23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2" name="object 13">
            <a:extLst>
              <a:ext uri="{FF2B5EF4-FFF2-40B4-BE49-F238E27FC236}">
                <a16:creationId xmlns:a16="http://schemas.microsoft.com/office/drawing/2014/main" id="{C3340859-5D5B-FF05-722B-EB9B4B114964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63973" y="228341"/>
            <a:ext cx="235323" cy="354262"/>
          </a:xfrm>
          <a:prstGeom prst="rect">
            <a:avLst/>
          </a:prstGeom>
        </p:spPr>
      </p:pic>
      <p:pic>
        <p:nvPicPr>
          <p:cNvPr id="23" name="Picture 22" descr="A yellow circle with black text&#10;&#10;AI-generated content may be incorrect.">
            <a:extLst>
              <a:ext uri="{FF2B5EF4-FFF2-40B4-BE49-F238E27FC236}">
                <a16:creationId xmlns:a16="http://schemas.microsoft.com/office/drawing/2014/main" id="{760A2EAC-1AF2-4FFB-DDA8-EE2CCBF604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42800" y="-53128"/>
            <a:ext cx="925550" cy="90474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335077" y="5049077"/>
            <a:ext cx="1809114" cy="1809114"/>
          </a:xfrm>
          <a:custGeom>
            <a:avLst/>
            <a:gdLst/>
            <a:ahLst/>
            <a:cxnLst/>
            <a:rect l="l" t="t" r="r" b="b"/>
            <a:pathLst>
              <a:path w="1809115" h="1809115">
                <a:moveTo>
                  <a:pt x="1808921" y="0"/>
                </a:moveTo>
                <a:lnTo>
                  <a:pt x="1808575" y="0"/>
                </a:lnTo>
                <a:lnTo>
                  <a:pt x="1799548" y="178799"/>
                </a:lnTo>
                <a:lnTo>
                  <a:pt x="1794005" y="226981"/>
                </a:lnTo>
                <a:lnTo>
                  <a:pt x="1787214" y="274772"/>
                </a:lnTo>
                <a:lnTo>
                  <a:pt x="1779190" y="322156"/>
                </a:lnTo>
                <a:lnTo>
                  <a:pt x="1769951" y="369115"/>
                </a:lnTo>
                <a:lnTo>
                  <a:pt x="1759513" y="415632"/>
                </a:lnTo>
                <a:lnTo>
                  <a:pt x="1747894" y="461691"/>
                </a:lnTo>
                <a:lnTo>
                  <a:pt x="1735110" y="507274"/>
                </a:lnTo>
                <a:lnTo>
                  <a:pt x="1721178" y="552366"/>
                </a:lnTo>
                <a:lnTo>
                  <a:pt x="1706115" y="596949"/>
                </a:lnTo>
                <a:lnTo>
                  <a:pt x="1689937" y="641007"/>
                </a:lnTo>
                <a:lnTo>
                  <a:pt x="1672662" y="684522"/>
                </a:lnTo>
                <a:lnTo>
                  <a:pt x="1654306" y="727477"/>
                </a:lnTo>
                <a:lnTo>
                  <a:pt x="1634886" y="769857"/>
                </a:lnTo>
                <a:lnTo>
                  <a:pt x="1614419" y="811644"/>
                </a:lnTo>
                <a:lnTo>
                  <a:pt x="1592922" y="852821"/>
                </a:lnTo>
                <a:lnTo>
                  <a:pt x="1570412" y="893372"/>
                </a:lnTo>
                <a:lnTo>
                  <a:pt x="1546904" y="933279"/>
                </a:lnTo>
                <a:lnTo>
                  <a:pt x="1522417" y="972526"/>
                </a:lnTo>
                <a:lnTo>
                  <a:pt x="1496967" y="1011096"/>
                </a:lnTo>
                <a:lnTo>
                  <a:pt x="1470571" y="1048972"/>
                </a:lnTo>
                <a:lnTo>
                  <a:pt x="1443245" y="1086138"/>
                </a:lnTo>
                <a:lnTo>
                  <a:pt x="1415007" y="1122576"/>
                </a:lnTo>
                <a:lnTo>
                  <a:pt x="1385873" y="1158269"/>
                </a:lnTo>
                <a:lnTo>
                  <a:pt x="1355860" y="1193202"/>
                </a:lnTo>
                <a:lnTo>
                  <a:pt x="1324986" y="1227357"/>
                </a:lnTo>
                <a:lnTo>
                  <a:pt x="1293266" y="1260717"/>
                </a:lnTo>
                <a:lnTo>
                  <a:pt x="1260717" y="1293265"/>
                </a:lnTo>
                <a:lnTo>
                  <a:pt x="1227357" y="1324985"/>
                </a:lnTo>
                <a:lnTo>
                  <a:pt x="1193203" y="1355860"/>
                </a:lnTo>
                <a:lnTo>
                  <a:pt x="1158270" y="1385872"/>
                </a:lnTo>
                <a:lnTo>
                  <a:pt x="1122576" y="1415006"/>
                </a:lnTo>
                <a:lnTo>
                  <a:pt x="1086138" y="1443244"/>
                </a:lnTo>
                <a:lnTo>
                  <a:pt x="1048973" y="1470570"/>
                </a:lnTo>
                <a:lnTo>
                  <a:pt x="1011096" y="1496966"/>
                </a:lnTo>
                <a:lnTo>
                  <a:pt x="972526" y="1522416"/>
                </a:lnTo>
                <a:lnTo>
                  <a:pt x="933279" y="1546903"/>
                </a:lnTo>
                <a:lnTo>
                  <a:pt x="893372" y="1570411"/>
                </a:lnTo>
                <a:lnTo>
                  <a:pt x="852822" y="1592921"/>
                </a:lnTo>
                <a:lnTo>
                  <a:pt x="811644" y="1614419"/>
                </a:lnTo>
                <a:lnTo>
                  <a:pt x="769858" y="1634886"/>
                </a:lnTo>
                <a:lnTo>
                  <a:pt x="727478" y="1654306"/>
                </a:lnTo>
                <a:lnTo>
                  <a:pt x="684522" y="1672661"/>
                </a:lnTo>
                <a:lnTo>
                  <a:pt x="641007" y="1689937"/>
                </a:lnTo>
                <a:lnTo>
                  <a:pt x="596950" y="1706114"/>
                </a:lnTo>
                <a:lnTo>
                  <a:pt x="552367" y="1721177"/>
                </a:lnTo>
                <a:lnTo>
                  <a:pt x="507275" y="1735110"/>
                </a:lnTo>
                <a:lnTo>
                  <a:pt x="461691" y="1747894"/>
                </a:lnTo>
                <a:lnTo>
                  <a:pt x="415632" y="1759513"/>
                </a:lnTo>
                <a:lnTo>
                  <a:pt x="369115" y="1769950"/>
                </a:lnTo>
                <a:lnTo>
                  <a:pt x="322156" y="1779189"/>
                </a:lnTo>
                <a:lnTo>
                  <a:pt x="274773" y="1787213"/>
                </a:lnTo>
                <a:lnTo>
                  <a:pt x="226981" y="1794004"/>
                </a:lnTo>
                <a:lnTo>
                  <a:pt x="178799" y="1799547"/>
                </a:lnTo>
                <a:lnTo>
                  <a:pt x="0" y="1808575"/>
                </a:lnTo>
                <a:lnTo>
                  <a:pt x="0" y="1808921"/>
                </a:lnTo>
                <a:lnTo>
                  <a:pt x="1808921" y="1808921"/>
                </a:lnTo>
                <a:lnTo>
                  <a:pt x="1808921" y="0"/>
                </a:lnTo>
                <a:close/>
              </a:path>
            </a:pathLst>
          </a:custGeom>
          <a:solidFill>
            <a:srgbClr val="024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818967" y="6468364"/>
            <a:ext cx="965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rgbClr val="FFFFFF"/>
                </a:solidFill>
                <a:latin typeface="Arial MT"/>
                <a:cs typeface="Arial MT"/>
              </a:rPr>
              <a:t>5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740963" y="1838929"/>
            <a:ext cx="3623945" cy="0"/>
          </a:xfrm>
          <a:custGeom>
            <a:avLst/>
            <a:gdLst/>
            <a:ahLst/>
            <a:cxnLst/>
            <a:rect l="l" t="t" r="r" b="b"/>
            <a:pathLst>
              <a:path w="3623945">
                <a:moveTo>
                  <a:pt x="0" y="0"/>
                </a:moveTo>
                <a:lnTo>
                  <a:pt x="3623400" y="1"/>
                </a:lnTo>
              </a:path>
            </a:pathLst>
          </a:custGeom>
          <a:ln w="9525">
            <a:solidFill>
              <a:srgbClr val="0249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728264" y="1880108"/>
            <a:ext cx="3034030" cy="4263155"/>
          </a:xfrm>
          <a:prstGeom prst="rect">
            <a:avLst/>
          </a:prstGeom>
        </p:spPr>
        <p:txBody>
          <a:bodyPr vert="horz" wrap="square" lIns="0" tIns="146685" rIns="0" bIns="0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205"/>
                </a:solidFill>
                <a:latin typeface="Aptos" panose="020B0004020202020204" pitchFamily="34" charset="0"/>
                <a:ea typeface="+mn-lt"/>
                <a:cs typeface="+mn-lt"/>
              </a:rPr>
              <a:t>Awards Overview </a:t>
            </a:r>
            <a:endParaRPr lang="en-US" dirty="0">
              <a:solidFill>
                <a:srgbClr val="000205"/>
              </a:solidFill>
              <a:latin typeface="Aptos" panose="020B0004020202020204" pitchFamily="34" charset="0"/>
              <a:ea typeface="Calibri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205"/>
                </a:solidFill>
                <a:latin typeface="Aptos" panose="020B0004020202020204" pitchFamily="34" charset="0"/>
                <a:ea typeface="+mn-lt"/>
                <a:cs typeface="+mn-lt"/>
              </a:rPr>
              <a:t>Award Administration Process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205"/>
                </a:solidFill>
                <a:latin typeface="Aptos" panose="020B0004020202020204" pitchFamily="34" charset="0"/>
                <a:ea typeface="+mn-lt"/>
                <a:cs typeface="+mn-lt"/>
              </a:rPr>
              <a:t>Who Can Participate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205"/>
                </a:solidFill>
                <a:latin typeface="Aptos" panose="020B0004020202020204" pitchFamily="34" charset="0"/>
                <a:ea typeface="+mn-lt"/>
                <a:cs typeface="+mn-lt"/>
              </a:rPr>
              <a:t>Why Participate</a:t>
            </a:r>
            <a:endParaRPr lang="en-US" dirty="0">
              <a:solidFill>
                <a:srgbClr val="000205"/>
              </a:solidFill>
              <a:latin typeface="Aptos" panose="020B0004020202020204" pitchFamily="34" charset="0"/>
              <a:ea typeface="Calibri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205"/>
                </a:solidFill>
                <a:latin typeface="Aptos" panose="020B0004020202020204" pitchFamily="34" charset="0"/>
                <a:ea typeface="+mn-lt"/>
                <a:cs typeface="+mn-lt"/>
              </a:rPr>
              <a:t>Key Award Elements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205"/>
                </a:solidFill>
                <a:latin typeface="Aptos" panose="020B0004020202020204" pitchFamily="34" charset="0"/>
                <a:ea typeface="+mn-lt"/>
                <a:cs typeface="+mn-lt"/>
              </a:rPr>
              <a:t>Application Process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205"/>
                </a:solidFill>
                <a:latin typeface="Aptos" panose="020B0004020202020204" pitchFamily="34" charset="0"/>
                <a:ea typeface="+mn-lt"/>
                <a:cs typeface="+mn-lt"/>
              </a:rPr>
              <a:t>Evaluation Process</a:t>
            </a:r>
            <a:endParaRPr lang="en-US" dirty="0">
              <a:solidFill>
                <a:srgbClr val="000205"/>
              </a:solidFill>
              <a:latin typeface="Aptos" panose="020B0004020202020204" pitchFamily="34" charset="0"/>
              <a:ea typeface="Calibri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205"/>
                </a:solidFill>
                <a:latin typeface="Aptos" panose="020B0004020202020204" pitchFamily="34" charset="0"/>
                <a:ea typeface="+mn-lt"/>
                <a:cs typeface="+mn-lt"/>
              </a:rPr>
              <a:t>Timelines </a:t>
            </a:r>
            <a:endParaRPr lang="en-US" dirty="0">
              <a:solidFill>
                <a:srgbClr val="000205"/>
              </a:solidFill>
              <a:latin typeface="Aptos" panose="020B0004020202020204" pitchFamily="34" charset="0"/>
              <a:ea typeface="Calibri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205"/>
                </a:solidFill>
                <a:latin typeface="Aptos" panose="020B0004020202020204" pitchFamily="34" charset="0"/>
                <a:ea typeface="+mn-lt"/>
                <a:cs typeface="+mn-lt"/>
              </a:rPr>
              <a:t>Q&amp;A</a:t>
            </a:r>
            <a:endParaRPr lang="en-US" dirty="0">
              <a:solidFill>
                <a:srgbClr val="000205"/>
              </a:solidFill>
              <a:latin typeface="Aptos" panose="020B0004020202020204" pitchFamily="34" charset="0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728264" y="1249277"/>
            <a:ext cx="3274695" cy="425116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>
              <a:lnSpc>
                <a:spcPts val="3100"/>
              </a:lnSpc>
              <a:spcBef>
                <a:spcPts val="215"/>
              </a:spcBef>
            </a:pPr>
            <a:r>
              <a:rPr lang="en-US" dirty="0">
                <a:solidFill>
                  <a:srgbClr val="024945"/>
                </a:solidFill>
                <a:latin typeface="Aptos" panose="020B0004020202020204" pitchFamily="34" charset="0"/>
              </a:rPr>
              <a:t>Content</a:t>
            </a:r>
            <a:endParaRPr spc="-20" dirty="0">
              <a:solidFill>
                <a:srgbClr val="024945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4E40D7-92F0-9817-C163-F9462B5BE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1" y="762097"/>
            <a:ext cx="4380516" cy="6033484"/>
          </a:xfrm>
          <a:prstGeom prst="rect">
            <a:avLst/>
          </a:prstGeom>
        </p:spPr>
      </p:pic>
      <p:pic>
        <p:nvPicPr>
          <p:cNvPr id="14" name="object 13">
            <a:extLst>
              <a:ext uri="{FF2B5EF4-FFF2-40B4-BE49-F238E27FC236}">
                <a16:creationId xmlns:a16="http://schemas.microsoft.com/office/drawing/2014/main" id="{9CDC4BAB-3436-410E-9778-BC27C98D57B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6444" y="246026"/>
            <a:ext cx="235323" cy="354262"/>
          </a:xfrm>
          <a:prstGeom prst="rect">
            <a:avLst/>
          </a:prstGeom>
        </p:spPr>
      </p:pic>
      <p:grpSp>
        <p:nvGrpSpPr>
          <p:cNvPr id="15" name="object 5">
            <a:extLst>
              <a:ext uri="{FF2B5EF4-FFF2-40B4-BE49-F238E27FC236}">
                <a16:creationId xmlns:a16="http://schemas.microsoft.com/office/drawing/2014/main" id="{FCA79CAD-87FD-BA75-2776-BFEDB9FC66F2}"/>
              </a:ext>
            </a:extLst>
          </p:cNvPr>
          <p:cNvGrpSpPr/>
          <p:nvPr/>
        </p:nvGrpSpPr>
        <p:grpSpPr>
          <a:xfrm>
            <a:off x="583404" y="236079"/>
            <a:ext cx="1312545" cy="374015"/>
            <a:chOff x="583404" y="236079"/>
            <a:chExt cx="1312545" cy="374015"/>
          </a:xfrm>
        </p:grpSpPr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4E749E14-37CE-AA29-224D-F93ABAD8FA73}"/>
                </a:ext>
              </a:extLst>
            </p:cNvPr>
            <p:cNvSpPr/>
            <p:nvPr/>
          </p:nvSpPr>
          <p:spPr>
            <a:xfrm>
              <a:off x="583984" y="236079"/>
              <a:ext cx="629920" cy="165100"/>
            </a:xfrm>
            <a:custGeom>
              <a:avLst/>
              <a:gdLst/>
              <a:ahLst/>
              <a:cxnLst/>
              <a:rect l="l" t="t" r="r" b="b"/>
              <a:pathLst>
                <a:path w="629919" h="165100">
                  <a:moveTo>
                    <a:pt x="93814" y="95783"/>
                  </a:moveTo>
                  <a:lnTo>
                    <a:pt x="35013" y="95783"/>
                  </a:lnTo>
                  <a:lnTo>
                    <a:pt x="93802" y="95935"/>
                  </a:lnTo>
                  <a:lnTo>
                    <a:pt x="93814" y="95783"/>
                  </a:lnTo>
                  <a:close/>
                </a:path>
                <a:path w="629919" h="165100">
                  <a:moveTo>
                    <a:pt x="101511" y="33782"/>
                  </a:moveTo>
                  <a:lnTo>
                    <a:pt x="35179" y="33782"/>
                  </a:lnTo>
                  <a:lnTo>
                    <a:pt x="101511" y="33947"/>
                  </a:lnTo>
                  <a:lnTo>
                    <a:pt x="101511" y="33782"/>
                  </a:lnTo>
                  <a:close/>
                </a:path>
                <a:path w="629919" h="165100">
                  <a:moveTo>
                    <a:pt x="101561" y="1409"/>
                  </a:moveTo>
                  <a:lnTo>
                    <a:pt x="330" y="1409"/>
                  </a:lnTo>
                  <a:lnTo>
                    <a:pt x="330" y="33159"/>
                  </a:lnTo>
                  <a:lnTo>
                    <a:pt x="254" y="64909"/>
                  </a:lnTo>
                  <a:lnTo>
                    <a:pt x="165" y="95389"/>
                  </a:lnTo>
                  <a:lnTo>
                    <a:pt x="88" y="128409"/>
                  </a:lnTo>
                  <a:lnTo>
                    <a:pt x="0" y="161429"/>
                  </a:lnTo>
                  <a:lnTo>
                    <a:pt x="101219" y="161429"/>
                  </a:lnTo>
                  <a:lnTo>
                    <a:pt x="101219" y="128409"/>
                  </a:lnTo>
                  <a:lnTo>
                    <a:pt x="34975" y="128409"/>
                  </a:lnTo>
                  <a:lnTo>
                    <a:pt x="34975" y="95389"/>
                  </a:lnTo>
                  <a:lnTo>
                    <a:pt x="93853" y="95389"/>
                  </a:lnTo>
                  <a:lnTo>
                    <a:pt x="93853" y="64909"/>
                  </a:lnTo>
                  <a:lnTo>
                    <a:pt x="35140" y="64909"/>
                  </a:lnTo>
                  <a:lnTo>
                    <a:pt x="35140" y="33159"/>
                  </a:lnTo>
                  <a:lnTo>
                    <a:pt x="101561" y="33159"/>
                  </a:lnTo>
                  <a:lnTo>
                    <a:pt x="101561" y="1409"/>
                  </a:lnTo>
                  <a:close/>
                </a:path>
                <a:path w="629919" h="165100">
                  <a:moveTo>
                    <a:pt x="227330" y="1409"/>
                  </a:moveTo>
                  <a:lnTo>
                    <a:pt x="125895" y="1409"/>
                  </a:lnTo>
                  <a:lnTo>
                    <a:pt x="125895" y="34429"/>
                  </a:lnTo>
                  <a:lnTo>
                    <a:pt x="125806" y="67449"/>
                  </a:lnTo>
                  <a:lnTo>
                    <a:pt x="125717" y="99199"/>
                  </a:lnTo>
                  <a:lnTo>
                    <a:pt x="125590" y="99199"/>
                  </a:lnTo>
                  <a:lnTo>
                    <a:pt x="125590" y="161429"/>
                  </a:lnTo>
                  <a:lnTo>
                    <a:pt x="160489" y="161429"/>
                  </a:lnTo>
                  <a:lnTo>
                    <a:pt x="160489" y="99199"/>
                  </a:lnTo>
                  <a:lnTo>
                    <a:pt x="183896" y="99199"/>
                  </a:lnTo>
                  <a:lnTo>
                    <a:pt x="216573" y="99288"/>
                  </a:lnTo>
                  <a:lnTo>
                    <a:pt x="216598" y="67449"/>
                  </a:lnTo>
                  <a:lnTo>
                    <a:pt x="160693" y="67449"/>
                  </a:lnTo>
                  <a:lnTo>
                    <a:pt x="160693" y="34429"/>
                  </a:lnTo>
                  <a:lnTo>
                    <a:pt x="227330" y="34429"/>
                  </a:lnTo>
                  <a:lnTo>
                    <a:pt x="227330" y="1409"/>
                  </a:lnTo>
                  <a:close/>
                </a:path>
                <a:path w="629919" h="165100">
                  <a:moveTo>
                    <a:pt x="348361" y="2679"/>
                  </a:moveTo>
                  <a:lnTo>
                    <a:pt x="295338" y="2679"/>
                  </a:lnTo>
                  <a:lnTo>
                    <a:pt x="295338" y="1409"/>
                  </a:lnTo>
                  <a:lnTo>
                    <a:pt x="246964" y="1409"/>
                  </a:lnTo>
                  <a:lnTo>
                    <a:pt x="246964" y="2679"/>
                  </a:lnTo>
                  <a:lnTo>
                    <a:pt x="246926" y="34429"/>
                  </a:lnTo>
                  <a:lnTo>
                    <a:pt x="246837" y="67449"/>
                  </a:lnTo>
                  <a:lnTo>
                    <a:pt x="246748" y="99199"/>
                  </a:lnTo>
                  <a:lnTo>
                    <a:pt x="246634" y="161429"/>
                  </a:lnTo>
                  <a:lnTo>
                    <a:pt x="281520" y="161429"/>
                  </a:lnTo>
                  <a:lnTo>
                    <a:pt x="281520" y="99199"/>
                  </a:lnTo>
                  <a:lnTo>
                    <a:pt x="337642" y="99199"/>
                  </a:lnTo>
                  <a:lnTo>
                    <a:pt x="337642" y="67449"/>
                  </a:lnTo>
                  <a:lnTo>
                    <a:pt x="281724" y="67449"/>
                  </a:lnTo>
                  <a:lnTo>
                    <a:pt x="281724" y="34429"/>
                  </a:lnTo>
                  <a:lnTo>
                    <a:pt x="348361" y="34429"/>
                  </a:lnTo>
                  <a:lnTo>
                    <a:pt x="348361" y="2679"/>
                  </a:lnTo>
                  <a:close/>
                </a:path>
                <a:path w="629919" h="165100">
                  <a:moveTo>
                    <a:pt x="402882" y="2336"/>
                  </a:moveTo>
                  <a:lnTo>
                    <a:pt x="367995" y="2247"/>
                  </a:lnTo>
                  <a:lnTo>
                    <a:pt x="367576" y="162128"/>
                  </a:lnTo>
                  <a:lnTo>
                    <a:pt x="402463" y="162229"/>
                  </a:lnTo>
                  <a:lnTo>
                    <a:pt x="402882" y="2336"/>
                  </a:lnTo>
                  <a:close/>
                </a:path>
                <a:path w="629919" h="165100">
                  <a:moveTo>
                    <a:pt x="575551" y="106070"/>
                  </a:moveTo>
                  <a:lnTo>
                    <a:pt x="539369" y="105981"/>
                  </a:lnTo>
                  <a:lnTo>
                    <a:pt x="537197" y="113893"/>
                  </a:lnTo>
                  <a:lnTo>
                    <a:pt x="532688" y="120116"/>
                  </a:lnTo>
                  <a:lnTo>
                    <a:pt x="500964" y="131381"/>
                  </a:lnTo>
                  <a:lnTo>
                    <a:pt x="492493" y="131343"/>
                  </a:lnTo>
                  <a:lnTo>
                    <a:pt x="462330" y="102616"/>
                  </a:lnTo>
                  <a:lnTo>
                    <a:pt x="459536" y="82435"/>
                  </a:lnTo>
                  <a:lnTo>
                    <a:pt x="459854" y="75044"/>
                  </a:lnTo>
                  <a:lnTo>
                    <a:pt x="485178" y="35610"/>
                  </a:lnTo>
                  <a:lnTo>
                    <a:pt x="492607" y="33693"/>
                  </a:lnTo>
                  <a:lnTo>
                    <a:pt x="510844" y="33743"/>
                  </a:lnTo>
                  <a:lnTo>
                    <a:pt x="518922" y="35928"/>
                  </a:lnTo>
                  <a:lnTo>
                    <a:pt x="531964" y="44602"/>
                  </a:lnTo>
                  <a:lnTo>
                    <a:pt x="536346" y="50812"/>
                  </a:lnTo>
                  <a:lnTo>
                    <a:pt x="538632" y="58877"/>
                  </a:lnTo>
                  <a:lnTo>
                    <a:pt x="575462" y="58966"/>
                  </a:lnTo>
                  <a:lnTo>
                    <a:pt x="557974" y="21602"/>
                  </a:lnTo>
                  <a:lnTo>
                    <a:pt x="521093" y="1866"/>
                  </a:lnTo>
                  <a:lnTo>
                    <a:pt x="502170" y="0"/>
                  </a:lnTo>
                  <a:lnTo>
                    <a:pt x="490689" y="622"/>
                  </a:lnTo>
                  <a:lnTo>
                    <a:pt x="452132" y="15786"/>
                  </a:lnTo>
                  <a:lnTo>
                    <a:pt x="428371" y="48615"/>
                  </a:lnTo>
                  <a:lnTo>
                    <a:pt x="422706" y="82550"/>
                  </a:lnTo>
                  <a:lnTo>
                    <a:pt x="423265" y="94767"/>
                  </a:lnTo>
                  <a:lnTo>
                    <a:pt x="437273" y="135051"/>
                  </a:lnTo>
                  <a:lnTo>
                    <a:pt x="468020" y="159334"/>
                  </a:lnTo>
                  <a:lnTo>
                    <a:pt x="500240" y="165074"/>
                  </a:lnTo>
                  <a:lnTo>
                    <a:pt x="509993" y="164642"/>
                  </a:lnTo>
                  <a:lnTo>
                    <a:pt x="550748" y="149009"/>
                  </a:lnTo>
                  <a:lnTo>
                    <a:pt x="573659" y="114655"/>
                  </a:lnTo>
                  <a:lnTo>
                    <a:pt x="575551" y="106070"/>
                  </a:lnTo>
                  <a:close/>
                </a:path>
                <a:path w="629919" h="165100">
                  <a:moveTo>
                    <a:pt x="629666" y="2933"/>
                  </a:moveTo>
                  <a:lnTo>
                    <a:pt x="594766" y="2844"/>
                  </a:lnTo>
                  <a:lnTo>
                    <a:pt x="594347" y="162725"/>
                  </a:lnTo>
                  <a:lnTo>
                    <a:pt x="629234" y="162826"/>
                  </a:lnTo>
                  <a:lnTo>
                    <a:pt x="629666" y="2933"/>
                  </a:lnTo>
                  <a:close/>
                </a:path>
              </a:pathLst>
            </a:custGeom>
            <a:solidFill>
              <a:srgbClr val="0E23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7">
              <a:extLst>
                <a:ext uri="{FF2B5EF4-FFF2-40B4-BE49-F238E27FC236}">
                  <a16:creationId xmlns:a16="http://schemas.microsoft.com/office/drawing/2014/main" id="{5D805E44-076C-1B8F-761B-FC166009983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2087" y="239091"/>
              <a:ext cx="101648" cy="160152"/>
            </a:xfrm>
            <a:prstGeom prst="rect">
              <a:avLst/>
            </a:prstGeom>
          </p:spPr>
        </p:pic>
        <p:pic>
          <p:nvPicPr>
            <p:cNvPr id="18" name="object 8">
              <a:extLst>
                <a:ext uri="{FF2B5EF4-FFF2-40B4-BE49-F238E27FC236}">
                  <a16:creationId xmlns:a16="http://schemas.microsoft.com/office/drawing/2014/main" id="{B02F5D25-5502-62BF-768C-FA3032A105F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67648" y="239513"/>
              <a:ext cx="136531" cy="160152"/>
            </a:xfrm>
            <a:prstGeom prst="rect">
              <a:avLst/>
            </a:prstGeom>
          </p:spPr>
        </p:pic>
        <p:pic>
          <p:nvPicPr>
            <p:cNvPr id="19" name="object 9">
              <a:extLst>
                <a:ext uri="{FF2B5EF4-FFF2-40B4-BE49-F238E27FC236}">
                  <a16:creationId xmlns:a16="http://schemas.microsoft.com/office/drawing/2014/main" id="{DF0DCA3F-D5CC-CDA4-0AC1-28F48F24DCB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3997" y="237449"/>
              <a:ext cx="291595" cy="165070"/>
            </a:xfrm>
            <a:prstGeom prst="rect">
              <a:avLst/>
            </a:prstGeom>
          </p:spPr>
        </p:pic>
        <p:pic>
          <p:nvPicPr>
            <p:cNvPr id="20" name="object 10">
              <a:extLst>
                <a:ext uri="{FF2B5EF4-FFF2-40B4-BE49-F238E27FC236}">
                  <a16:creationId xmlns:a16="http://schemas.microsoft.com/office/drawing/2014/main" id="{866509C6-F0F2-77F5-C800-80005210EB2B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3404" y="441285"/>
              <a:ext cx="268546" cy="165286"/>
            </a:xfrm>
            <a:prstGeom prst="rect">
              <a:avLst/>
            </a:prstGeom>
          </p:spPr>
        </p:pic>
        <p:pic>
          <p:nvPicPr>
            <p:cNvPr id="21" name="object 11">
              <a:extLst>
                <a:ext uri="{FF2B5EF4-FFF2-40B4-BE49-F238E27FC236}">
                  <a16:creationId xmlns:a16="http://schemas.microsoft.com/office/drawing/2014/main" id="{0B6D8855-99A3-EC0F-B0CD-76375CEBE212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1773" y="444348"/>
              <a:ext cx="123834" cy="160218"/>
            </a:xfrm>
            <a:prstGeom prst="rect">
              <a:avLst/>
            </a:prstGeom>
          </p:spPr>
        </p:pic>
        <p:sp>
          <p:nvSpPr>
            <p:cNvPr id="22" name="object 12">
              <a:extLst>
                <a:ext uri="{FF2B5EF4-FFF2-40B4-BE49-F238E27FC236}">
                  <a16:creationId xmlns:a16="http://schemas.microsoft.com/office/drawing/2014/main" id="{6C0A5554-89E5-BB58-0F1D-34000D7505EA}"/>
                </a:ext>
              </a:extLst>
            </p:cNvPr>
            <p:cNvSpPr/>
            <p:nvPr/>
          </p:nvSpPr>
          <p:spPr>
            <a:xfrm>
              <a:off x="1053719" y="442848"/>
              <a:ext cx="842010" cy="167005"/>
            </a:xfrm>
            <a:custGeom>
              <a:avLst/>
              <a:gdLst/>
              <a:ahLst/>
              <a:cxnLst/>
              <a:rect l="l" t="t" r="r" b="b"/>
              <a:pathLst>
                <a:path w="842010" h="167004">
                  <a:moveTo>
                    <a:pt x="147548" y="162267"/>
                  </a:moveTo>
                  <a:lnTo>
                    <a:pt x="135661" y="128435"/>
                  </a:lnTo>
                  <a:lnTo>
                    <a:pt x="135623" y="128295"/>
                  </a:lnTo>
                  <a:lnTo>
                    <a:pt x="125336" y="99021"/>
                  </a:lnTo>
                  <a:lnTo>
                    <a:pt x="107861" y="49288"/>
                  </a:lnTo>
                  <a:lnTo>
                    <a:pt x="91325" y="2222"/>
                  </a:lnTo>
                  <a:lnTo>
                    <a:pt x="89573" y="2222"/>
                  </a:lnTo>
                  <a:lnTo>
                    <a:pt x="89573" y="99021"/>
                  </a:lnTo>
                  <a:lnTo>
                    <a:pt x="58102" y="99021"/>
                  </a:lnTo>
                  <a:lnTo>
                    <a:pt x="69621" y="64858"/>
                  </a:lnTo>
                  <a:lnTo>
                    <a:pt x="70650" y="61963"/>
                  </a:lnTo>
                  <a:lnTo>
                    <a:pt x="71488" y="59309"/>
                  </a:lnTo>
                  <a:lnTo>
                    <a:pt x="73126" y="53543"/>
                  </a:lnTo>
                  <a:lnTo>
                    <a:pt x="73685" y="51155"/>
                  </a:lnTo>
                  <a:lnTo>
                    <a:pt x="73977" y="49288"/>
                  </a:lnTo>
                  <a:lnTo>
                    <a:pt x="74256" y="51155"/>
                  </a:lnTo>
                  <a:lnTo>
                    <a:pt x="74828" y="53543"/>
                  </a:lnTo>
                  <a:lnTo>
                    <a:pt x="76479" y="59118"/>
                  </a:lnTo>
                  <a:lnTo>
                    <a:pt x="78244" y="64858"/>
                  </a:lnTo>
                  <a:lnTo>
                    <a:pt x="89573" y="99021"/>
                  </a:lnTo>
                  <a:lnTo>
                    <a:pt x="89573" y="2222"/>
                  </a:lnTo>
                  <a:lnTo>
                    <a:pt x="57277" y="2222"/>
                  </a:lnTo>
                  <a:lnTo>
                    <a:pt x="0" y="161975"/>
                  </a:lnTo>
                  <a:lnTo>
                    <a:pt x="36423" y="161975"/>
                  </a:lnTo>
                  <a:lnTo>
                    <a:pt x="47879" y="128435"/>
                  </a:lnTo>
                  <a:lnTo>
                    <a:pt x="47929" y="128295"/>
                  </a:lnTo>
                  <a:lnTo>
                    <a:pt x="99402" y="128435"/>
                  </a:lnTo>
                  <a:lnTo>
                    <a:pt x="110451" y="161975"/>
                  </a:lnTo>
                  <a:lnTo>
                    <a:pt x="110540" y="162267"/>
                  </a:lnTo>
                  <a:lnTo>
                    <a:pt x="147548" y="162267"/>
                  </a:lnTo>
                  <a:close/>
                </a:path>
                <a:path w="842010" h="167004">
                  <a:moveTo>
                    <a:pt x="297370" y="106057"/>
                  </a:moveTo>
                  <a:lnTo>
                    <a:pt x="261188" y="105956"/>
                  </a:lnTo>
                  <a:lnTo>
                    <a:pt x="259016" y="113868"/>
                  </a:lnTo>
                  <a:lnTo>
                    <a:pt x="254520" y="120091"/>
                  </a:lnTo>
                  <a:lnTo>
                    <a:pt x="222796" y="131356"/>
                  </a:lnTo>
                  <a:lnTo>
                    <a:pt x="214325" y="131330"/>
                  </a:lnTo>
                  <a:lnTo>
                    <a:pt x="184150" y="102590"/>
                  </a:lnTo>
                  <a:lnTo>
                    <a:pt x="181356" y="82410"/>
                  </a:lnTo>
                  <a:lnTo>
                    <a:pt x="181686" y="75018"/>
                  </a:lnTo>
                  <a:lnTo>
                    <a:pt x="206997" y="35598"/>
                  </a:lnTo>
                  <a:lnTo>
                    <a:pt x="214439" y="33667"/>
                  </a:lnTo>
                  <a:lnTo>
                    <a:pt x="232664" y="33718"/>
                  </a:lnTo>
                  <a:lnTo>
                    <a:pt x="240741" y="35902"/>
                  </a:lnTo>
                  <a:lnTo>
                    <a:pt x="253784" y="44577"/>
                  </a:lnTo>
                  <a:lnTo>
                    <a:pt x="258191" y="50787"/>
                  </a:lnTo>
                  <a:lnTo>
                    <a:pt x="260464" y="58851"/>
                  </a:lnTo>
                  <a:lnTo>
                    <a:pt x="297294" y="58953"/>
                  </a:lnTo>
                  <a:lnTo>
                    <a:pt x="279806" y="21577"/>
                  </a:lnTo>
                  <a:lnTo>
                    <a:pt x="242925" y="1854"/>
                  </a:lnTo>
                  <a:lnTo>
                    <a:pt x="224002" y="0"/>
                  </a:lnTo>
                  <a:lnTo>
                    <a:pt x="212521" y="609"/>
                  </a:lnTo>
                  <a:lnTo>
                    <a:pt x="173951" y="15773"/>
                  </a:lnTo>
                  <a:lnTo>
                    <a:pt x="150190" y="48602"/>
                  </a:lnTo>
                  <a:lnTo>
                    <a:pt x="144526" y="82537"/>
                  </a:lnTo>
                  <a:lnTo>
                    <a:pt x="145084" y="94754"/>
                  </a:lnTo>
                  <a:lnTo>
                    <a:pt x="159105" y="135026"/>
                  </a:lnTo>
                  <a:lnTo>
                    <a:pt x="189852" y="159321"/>
                  </a:lnTo>
                  <a:lnTo>
                    <a:pt x="222059" y="165061"/>
                  </a:lnTo>
                  <a:lnTo>
                    <a:pt x="231813" y="164630"/>
                  </a:lnTo>
                  <a:lnTo>
                    <a:pt x="272580" y="148983"/>
                  </a:lnTo>
                  <a:lnTo>
                    <a:pt x="295490" y="114642"/>
                  </a:lnTo>
                  <a:lnTo>
                    <a:pt x="297370" y="106057"/>
                  </a:lnTo>
                  <a:close/>
                </a:path>
                <a:path w="842010" h="167004">
                  <a:moveTo>
                    <a:pt x="460413" y="106489"/>
                  </a:moveTo>
                  <a:lnTo>
                    <a:pt x="424230" y="106387"/>
                  </a:lnTo>
                  <a:lnTo>
                    <a:pt x="422046" y="114312"/>
                  </a:lnTo>
                  <a:lnTo>
                    <a:pt x="417550" y="120523"/>
                  </a:lnTo>
                  <a:lnTo>
                    <a:pt x="385826" y="131787"/>
                  </a:lnTo>
                  <a:lnTo>
                    <a:pt x="377355" y="131762"/>
                  </a:lnTo>
                  <a:lnTo>
                    <a:pt x="347179" y="103035"/>
                  </a:lnTo>
                  <a:lnTo>
                    <a:pt x="344385" y="82842"/>
                  </a:lnTo>
                  <a:lnTo>
                    <a:pt x="344716" y="75450"/>
                  </a:lnTo>
                  <a:lnTo>
                    <a:pt x="370039" y="36029"/>
                  </a:lnTo>
                  <a:lnTo>
                    <a:pt x="377469" y="34099"/>
                  </a:lnTo>
                  <a:lnTo>
                    <a:pt x="395706" y="34150"/>
                  </a:lnTo>
                  <a:lnTo>
                    <a:pt x="403771" y="36334"/>
                  </a:lnTo>
                  <a:lnTo>
                    <a:pt x="416814" y="45008"/>
                  </a:lnTo>
                  <a:lnTo>
                    <a:pt x="421220" y="51219"/>
                  </a:lnTo>
                  <a:lnTo>
                    <a:pt x="423494" y="59296"/>
                  </a:lnTo>
                  <a:lnTo>
                    <a:pt x="460324" y="59385"/>
                  </a:lnTo>
                  <a:lnTo>
                    <a:pt x="442836" y="22009"/>
                  </a:lnTo>
                  <a:lnTo>
                    <a:pt x="405955" y="2286"/>
                  </a:lnTo>
                  <a:lnTo>
                    <a:pt x="387032" y="419"/>
                  </a:lnTo>
                  <a:lnTo>
                    <a:pt x="375551" y="1028"/>
                  </a:lnTo>
                  <a:lnTo>
                    <a:pt x="336981" y="16205"/>
                  </a:lnTo>
                  <a:lnTo>
                    <a:pt x="313220" y="49034"/>
                  </a:lnTo>
                  <a:lnTo>
                    <a:pt x="307555" y="82956"/>
                  </a:lnTo>
                  <a:lnTo>
                    <a:pt x="308114" y="95173"/>
                  </a:lnTo>
                  <a:lnTo>
                    <a:pt x="322135" y="135470"/>
                  </a:lnTo>
                  <a:lnTo>
                    <a:pt x="352882" y="159753"/>
                  </a:lnTo>
                  <a:lnTo>
                    <a:pt x="385089" y="165493"/>
                  </a:lnTo>
                  <a:lnTo>
                    <a:pt x="394855" y="165061"/>
                  </a:lnTo>
                  <a:lnTo>
                    <a:pt x="435610" y="149415"/>
                  </a:lnTo>
                  <a:lnTo>
                    <a:pt x="458520" y="115074"/>
                  </a:lnTo>
                  <a:lnTo>
                    <a:pt x="460413" y="106489"/>
                  </a:lnTo>
                  <a:close/>
                </a:path>
                <a:path w="842010" h="167004">
                  <a:moveTo>
                    <a:pt x="580859" y="3530"/>
                  </a:moveTo>
                  <a:lnTo>
                    <a:pt x="479640" y="3251"/>
                  </a:lnTo>
                  <a:lnTo>
                    <a:pt x="479577" y="26682"/>
                  </a:lnTo>
                  <a:lnTo>
                    <a:pt x="479463" y="67094"/>
                  </a:lnTo>
                  <a:lnTo>
                    <a:pt x="479386" y="97777"/>
                  </a:lnTo>
                  <a:lnTo>
                    <a:pt x="479298" y="130835"/>
                  </a:lnTo>
                  <a:lnTo>
                    <a:pt x="479209" y="163144"/>
                  </a:lnTo>
                  <a:lnTo>
                    <a:pt x="580440" y="163410"/>
                  </a:lnTo>
                  <a:lnTo>
                    <a:pt x="580504" y="139903"/>
                  </a:lnTo>
                  <a:lnTo>
                    <a:pt x="580529" y="131000"/>
                  </a:lnTo>
                  <a:lnTo>
                    <a:pt x="514184" y="130835"/>
                  </a:lnTo>
                  <a:lnTo>
                    <a:pt x="514273" y="97777"/>
                  </a:lnTo>
                  <a:lnTo>
                    <a:pt x="573062" y="97929"/>
                  </a:lnTo>
                  <a:lnTo>
                    <a:pt x="573062" y="97777"/>
                  </a:lnTo>
                  <a:lnTo>
                    <a:pt x="573151" y="67246"/>
                  </a:lnTo>
                  <a:lnTo>
                    <a:pt x="514350" y="67094"/>
                  </a:lnTo>
                  <a:lnTo>
                    <a:pt x="514438" y="35763"/>
                  </a:lnTo>
                  <a:lnTo>
                    <a:pt x="580771" y="35928"/>
                  </a:lnTo>
                  <a:lnTo>
                    <a:pt x="580796" y="26682"/>
                  </a:lnTo>
                  <a:lnTo>
                    <a:pt x="580859" y="3530"/>
                  </a:lnTo>
                  <a:close/>
                </a:path>
                <a:path w="842010" h="167004">
                  <a:moveTo>
                    <a:pt x="713003" y="115582"/>
                  </a:moveTo>
                  <a:lnTo>
                    <a:pt x="696912" y="80886"/>
                  </a:lnTo>
                  <a:lnTo>
                    <a:pt x="641642" y="64541"/>
                  </a:lnTo>
                  <a:lnTo>
                    <a:pt x="637552" y="62661"/>
                  </a:lnTo>
                  <a:lnTo>
                    <a:pt x="632396" y="57454"/>
                  </a:lnTo>
                  <a:lnTo>
                    <a:pt x="631113" y="53721"/>
                  </a:lnTo>
                  <a:lnTo>
                    <a:pt x="631151" y="43497"/>
                  </a:lnTo>
                  <a:lnTo>
                    <a:pt x="633272" y="39319"/>
                  </a:lnTo>
                  <a:lnTo>
                    <a:pt x="641756" y="33286"/>
                  </a:lnTo>
                  <a:lnTo>
                    <a:pt x="647395" y="31800"/>
                  </a:lnTo>
                  <a:lnTo>
                    <a:pt x="661035" y="31838"/>
                  </a:lnTo>
                  <a:lnTo>
                    <a:pt x="666280" y="33464"/>
                  </a:lnTo>
                  <a:lnTo>
                    <a:pt x="674014" y="39966"/>
                  </a:lnTo>
                  <a:lnTo>
                    <a:pt x="675932" y="44399"/>
                  </a:lnTo>
                  <a:lnTo>
                    <a:pt x="675919" y="50012"/>
                  </a:lnTo>
                  <a:lnTo>
                    <a:pt x="710590" y="50114"/>
                  </a:lnTo>
                  <a:lnTo>
                    <a:pt x="695693" y="14147"/>
                  </a:lnTo>
                  <a:lnTo>
                    <a:pt x="654951" y="698"/>
                  </a:lnTo>
                  <a:lnTo>
                    <a:pt x="646671" y="1079"/>
                  </a:lnTo>
                  <a:lnTo>
                    <a:pt x="607987" y="19189"/>
                  </a:lnTo>
                  <a:lnTo>
                    <a:pt x="596239" y="50025"/>
                  </a:lnTo>
                  <a:lnTo>
                    <a:pt x="596887" y="59385"/>
                  </a:lnTo>
                  <a:lnTo>
                    <a:pt x="620483" y="92011"/>
                  </a:lnTo>
                  <a:lnTo>
                    <a:pt x="668820" y="104368"/>
                  </a:lnTo>
                  <a:lnTo>
                    <a:pt x="672579" y="106121"/>
                  </a:lnTo>
                  <a:lnTo>
                    <a:pt x="677024" y="111023"/>
                  </a:lnTo>
                  <a:lnTo>
                    <a:pt x="678129" y="114477"/>
                  </a:lnTo>
                  <a:lnTo>
                    <a:pt x="678091" y="123990"/>
                  </a:lnTo>
                  <a:lnTo>
                    <a:pt x="675779" y="127990"/>
                  </a:lnTo>
                  <a:lnTo>
                    <a:pt x="666584" y="133858"/>
                  </a:lnTo>
                  <a:lnTo>
                    <a:pt x="660336" y="135318"/>
                  </a:lnTo>
                  <a:lnTo>
                    <a:pt x="644690" y="135280"/>
                  </a:lnTo>
                  <a:lnTo>
                    <a:pt x="638721" y="133680"/>
                  </a:lnTo>
                  <a:lnTo>
                    <a:pt x="630428" y="127317"/>
                  </a:lnTo>
                  <a:lnTo>
                    <a:pt x="628345" y="122847"/>
                  </a:lnTo>
                  <a:lnTo>
                    <a:pt x="628370" y="117094"/>
                  </a:lnTo>
                  <a:lnTo>
                    <a:pt x="593699" y="116992"/>
                  </a:lnTo>
                  <a:lnTo>
                    <a:pt x="609536" y="152933"/>
                  </a:lnTo>
                  <a:lnTo>
                    <a:pt x="652145" y="166420"/>
                  </a:lnTo>
                  <a:lnTo>
                    <a:pt x="661009" y="166052"/>
                  </a:lnTo>
                  <a:lnTo>
                    <a:pt x="701230" y="147904"/>
                  </a:lnTo>
                  <a:lnTo>
                    <a:pt x="712520" y="123012"/>
                  </a:lnTo>
                  <a:lnTo>
                    <a:pt x="713003" y="115582"/>
                  </a:lnTo>
                  <a:close/>
                </a:path>
                <a:path w="842010" h="167004">
                  <a:moveTo>
                    <a:pt x="842010" y="115925"/>
                  </a:moveTo>
                  <a:lnTo>
                    <a:pt x="825906" y="81229"/>
                  </a:lnTo>
                  <a:lnTo>
                    <a:pt x="770648" y="64884"/>
                  </a:lnTo>
                  <a:lnTo>
                    <a:pt x="766559" y="63004"/>
                  </a:lnTo>
                  <a:lnTo>
                    <a:pt x="761403" y="57797"/>
                  </a:lnTo>
                  <a:lnTo>
                    <a:pt x="760120" y="54063"/>
                  </a:lnTo>
                  <a:lnTo>
                    <a:pt x="760145" y="43827"/>
                  </a:lnTo>
                  <a:lnTo>
                    <a:pt x="762279" y="39662"/>
                  </a:lnTo>
                  <a:lnTo>
                    <a:pt x="770763" y="33629"/>
                  </a:lnTo>
                  <a:lnTo>
                    <a:pt x="776401" y="32143"/>
                  </a:lnTo>
                  <a:lnTo>
                    <a:pt x="790041" y="32169"/>
                  </a:lnTo>
                  <a:lnTo>
                    <a:pt x="795274" y="33807"/>
                  </a:lnTo>
                  <a:lnTo>
                    <a:pt x="803008" y="40309"/>
                  </a:lnTo>
                  <a:lnTo>
                    <a:pt x="804938" y="44742"/>
                  </a:lnTo>
                  <a:lnTo>
                    <a:pt x="804926" y="50355"/>
                  </a:lnTo>
                  <a:lnTo>
                    <a:pt x="839597" y="50444"/>
                  </a:lnTo>
                  <a:lnTo>
                    <a:pt x="824699" y="14490"/>
                  </a:lnTo>
                  <a:lnTo>
                    <a:pt x="783945" y="1041"/>
                  </a:lnTo>
                  <a:lnTo>
                    <a:pt x="775677" y="1422"/>
                  </a:lnTo>
                  <a:lnTo>
                    <a:pt x="736981" y="19519"/>
                  </a:lnTo>
                  <a:lnTo>
                    <a:pt x="725233" y="50368"/>
                  </a:lnTo>
                  <a:lnTo>
                    <a:pt x="725893" y="59728"/>
                  </a:lnTo>
                  <a:lnTo>
                    <a:pt x="749490" y="92341"/>
                  </a:lnTo>
                  <a:lnTo>
                    <a:pt x="797814" y="104711"/>
                  </a:lnTo>
                  <a:lnTo>
                    <a:pt x="801573" y="106464"/>
                  </a:lnTo>
                  <a:lnTo>
                    <a:pt x="806018" y="111366"/>
                  </a:lnTo>
                  <a:lnTo>
                    <a:pt x="807123" y="114820"/>
                  </a:lnTo>
                  <a:lnTo>
                    <a:pt x="807097" y="124333"/>
                  </a:lnTo>
                  <a:lnTo>
                    <a:pt x="804786" y="128320"/>
                  </a:lnTo>
                  <a:lnTo>
                    <a:pt x="795578" y="134200"/>
                  </a:lnTo>
                  <a:lnTo>
                    <a:pt x="789330" y="135661"/>
                  </a:lnTo>
                  <a:lnTo>
                    <a:pt x="773696" y="135623"/>
                  </a:lnTo>
                  <a:lnTo>
                    <a:pt x="767727" y="134023"/>
                  </a:lnTo>
                  <a:lnTo>
                    <a:pt x="759421" y="127660"/>
                  </a:lnTo>
                  <a:lnTo>
                    <a:pt x="757351" y="123190"/>
                  </a:lnTo>
                  <a:lnTo>
                    <a:pt x="757377" y="117436"/>
                  </a:lnTo>
                  <a:lnTo>
                    <a:pt x="722693" y="117335"/>
                  </a:lnTo>
                  <a:lnTo>
                    <a:pt x="738530" y="153276"/>
                  </a:lnTo>
                  <a:lnTo>
                    <a:pt x="781138" y="166763"/>
                  </a:lnTo>
                  <a:lnTo>
                    <a:pt x="790003" y="166382"/>
                  </a:lnTo>
                  <a:lnTo>
                    <a:pt x="830237" y="148247"/>
                  </a:lnTo>
                  <a:lnTo>
                    <a:pt x="841514" y="123355"/>
                  </a:lnTo>
                  <a:lnTo>
                    <a:pt x="842010" y="115925"/>
                  </a:lnTo>
                  <a:close/>
                </a:path>
              </a:pathLst>
            </a:custGeom>
            <a:solidFill>
              <a:srgbClr val="0E23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7972FD0-4C88-44D0-9AEB-39518C782F50}"/>
              </a:ext>
            </a:extLst>
          </p:cNvPr>
          <p:cNvCxnSpPr/>
          <p:nvPr/>
        </p:nvCxnSpPr>
        <p:spPr>
          <a:xfrm>
            <a:off x="4415737" y="762097"/>
            <a:ext cx="4652063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09F50C1-D6B3-F390-D9DE-E7C4B4BD9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145" y="1050912"/>
            <a:ext cx="3751967" cy="509503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7335077" y="5049077"/>
            <a:ext cx="1809114" cy="1809114"/>
          </a:xfrm>
          <a:custGeom>
            <a:avLst/>
            <a:gdLst/>
            <a:ahLst/>
            <a:cxnLst/>
            <a:rect l="l" t="t" r="r" b="b"/>
            <a:pathLst>
              <a:path w="1809115" h="1809115">
                <a:moveTo>
                  <a:pt x="1808921" y="0"/>
                </a:moveTo>
                <a:lnTo>
                  <a:pt x="1808575" y="0"/>
                </a:lnTo>
                <a:lnTo>
                  <a:pt x="1799548" y="178799"/>
                </a:lnTo>
                <a:lnTo>
                  <a:pt x="1794005" y="226981"/>
                </a:lnTo>
                <a:lnTo>
                  <a:pt x="1787214" y="274772"/>
                </a:lnTo>
                <a:lnTo>
                  <a:pt x="1779190" y="322156"/>
                </a:lnTo>
                <a:lnTo>
                  <a:pt x="1769951" y="369115"/>
                </a:lnTo>
                <a:lnTo>
                  <a:pt x="1759513" y="415632"/>
                </a:lnTo>
                <a:lnTo>
                  <a:pt x="1747894" y="461691"/>
                </a:lnTo>
                <a:lnTo>
                  <a:pt x="1735110" y="507274"/>
                </a:lnTo>
                <a:lnTo>
                  <a:pt x="1721178" y="552366"/>
                </a:lnTo>
                <a:lnTo>
                  <a:pt x="1706115" y="596949"/>
                </a:lnTo>
                <a:lnTo>
                  <a:pt x="1689937" y="641007"/>
                </a:lnTo>
                <a:lnTo>
                  <a:pt x="1672662" y="684522"/>
                </a:lnTo>
                <a:lnTo>
                  <a:pt x="1654306" y="727477"/>
                </a:lnTo>
                <a:lnTo>
                  <a:pt x="1634886" y="769857"/>
                </a:lnTo>
                <a:lnTo>
                  <a:pt x="1614419" y="811644"/>
                </a:lnTo>
                <a:lnTo>
                  <a:pt x="1592922" y="852821"/>
                </a:lnTo>
                <a:lnTo>
                  <a:pt x="1570412" y="893372"/>
                </a:lnTo>
                <a:lnTo>
                  <a:pt x="1546904" y="933279"/>
                </a:lnTo>
                <a:lnTo>
                  <a:pt x="1522417" y="972526"/>
                </a:lnTo>
                <a:lnTo>
                  <a:pt x="1496967" y="1011096"/>
                </a:lnTo>
                <a:lnTo>
                  <a:pt x="1470571" y="1048972"/>
                </a:lnTo>
                <a:lnTo>
                  <a:pt x="1443245" y="1086138"/>
                </a:lnTo>
                <a:lnTo>
                  <a:pt x="1415007" y="1122576"/>
                </a:lnTo>
                <a:lnTo>
                  <a:pt x="1385873" y="1158269"/>
                </a:lnTo>
                <a:lnTo>
                  <a:pt x="1355860" y="1193202"/>
                </a:lnTo>
                <a:lnTo>
                  <a:pt x="1324986" y="1227357"/>
                </a:lnTo>
                <a:lnTo>
                  <a:pt x="1293266" y="1260717"/>
                </a:lnTo>
                <a:lnTo>
                  <a:pt x="1260717" y="1293265"/>
                </a:lnTo>
                <a:lnTo>
                  <a:pt x="1227357" y="1324985"/>
                </a:lnTo>
                <a:lnTo>
                  <a:pt x="1193203" y="1355860"/>
                </a:lnTo>
                <a:lnTo>
                  <a:pt x="1158270" y="1385872"/>
                </a:lnTo>
                <a:lnTo>
                  <a:pt x="1122576" y="1415006"/>
                </a:lnTo>
                <a:lnTo>
                  <a:pt x="1086138" y="1443244"/>
                </a:lnTo>
                <a:lnTo>
                  <a:pt x="1048973" y="1470570"/>
                </a:lnTo>
                <a:lnTo>
                  <a:pt x="1011096" y="1496966"/>
                </a:lnTo>
                <a:lnTo>
                  <a:pt x="972526" y="1522416"/>
                </a:lnTo>
                <a:lnTo>
                  <a:pt x="933279" y="1546903"/>
                </a:lnTo>
                <a:lnTo>
                  <a:pt x="893372" y="1570411"/>
                </a:lnTo>
                <a:lnTo>
                  <a:pt x="852822" y="1592921"/>
                </a:lnTo>
                <a:lnTo>
                  <a:pt x="811644" y="1614419"/>
                </a:lnTo>
                <a:lnTo>
                  <a:pt x="769858" y="1634886"/>
                </a:lnTo>
                <a:lnTo>
                  <a:pt x="727478" y="1654306"/>
                </a:lnTo>
                <a:lnTo>
                  <a:pt x="684522" y="1672661"/>
                </a:lnTo>
                <a:lnTo>
                  <a:pt x="641007" y="1689937"/>
                </a:lnTo>
                <a:lnTo>
                  <a:pt x="596950" y="1706114"/>
                </a:lnTo>
                <a:lnTo>
                  <a:pt x="552367" y="1721177"/>
                </a:lnTo>
                <a:lnTo>
                  <a:pt x="507275" y="1735110"/>
                </a:lnTo>
                <a:lnTo>
                  <a:pt x="461691" y="1747894"/>
                </a:lnTo>
                <a:lnTo>
                  <a:pt x="415632" y="1759513"/>
                </a:lnTo>
                <a:lnTo>
                  <a:pt x="369115" y="1769950"/>
                </a:lnTo>
                <a:lnTo>
                  <a:pt x="322156" y="1779189"/>
                </a:lnTo>
                <a:lnTo>
                  <a:pt x="274773" y="1787213"/>
                </a:lnTo>
                <a:lnTo>
                  <a:pt x="226981" y="1794004"/>
                </a:lnTo>
                <a:lnTo>
                  <a:pt x="178799" y="1799547"/>
                </a:lnTo>
                <a:lnTo>
                  <a:pt x="0" y="1808575"/>
                </a:lnTo>
                <a:lnTo>
                  <a:pt x="0" y="1808921"/>
                </a:lnTo>
                <a:lnTo>
                  <a:pt x="1808921" y="1808921"/>
                </a:lnTo>
                <a:lnTo>
                  <a:pt x="1808921" y="0"/>
                </a:lnTo>
                <a:close/>
              </a:path>
            </a:pathLst>
          </a:custGeom>
          <a:solidFill>
            <a:srgbClr val="024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831667" y="6493094"/>
            <a:ext cx="71120" cy="142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5"/>
              </a:lnSpc>
            </a:pPr>
            <a:r>
              <a:rPr sz="1000" spc="-50" dirty="0">
                <a:solidFill>
                  <a:srgbClr val="FFFFFF"/>
                </a:solidFill>
                <a:latin typeface="Arial MT"/>
                <a:cs typeface="Arial MT"/>
              </a:rPr>
              <a:t>6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39748" y="6119999"/>
            <a:ext cx="3804285" cy="738505"/>
          </a:xfrm>
          <a:custGeom>
            <a:avLst/>
            <a:gdLst/>
            <a:ahLst/>
            <a:cxnLst/>
            <a:rect l="l" t="t" r="r" b="b"/>
            <a:pathLst>
              <a:path w="3804284" h="738504">
                <a:moveTo>
                  <a:pt x="0" y="738000"/>
                </a:moveTo>
                <a:lnTo>
                  <a:pt x="0" y="0"/>
                </a:lnTo>
                <a:lnTo>
                  <a:pt x="3804251" y="0"/>
                </a:lnTo>
                <a:lnTo>
                  <a:pt x="3804251" y="738000"/>
                </a:lnTo>
                <a:lnTo>
                  <a:pt x="0" y="738000"/>
                </a:lnTo>
                <a:close/>
              </a:path>
            </a:pathLst>
          </a:custGeom>
          <a:solidFill>
            <a:srgbClr val="024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 flipV="1">
            <a:off x="115311" y="990600"/>
            <a:ext cx="5276755" cy="70441"/>
          </a:xfrm>
          <a:custGeom>
            <a:avLst/>
            <a:gdLst/>
            <a:ahLst/>
            <a:cxnLst/>
            <a:rect l="l" t="t" r="r" b="b"/>
            <a:pathLst>
              <a:path w="3623945">
                <a:moveTo>
                  <a:pt x="0" y="0"/>
                </a:moveTo>
                <a:lnTo>
                  <a:pt x="3623400" y="1"/>
                </a:lnTo>
              </a:path>
            </a:pathLst>
          </a:custGeom>
          <a:ln w="9525">
            <a:solidFill>
              <a:srgbClr val="0249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04800" y="1330604"/>
            <a:ext cx="4648200" cy="3841436"/>
          </a:xfrm>
          <a:prstGeom prst="rect">
            <a:avLst/>
          </a:prstGeom>
        </p:spPr>
        <p:txBody>
          <a:bodyPr vert="horz" wrap="square" lIns="0" tIns="146685" rIns="0" bIns="0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000205"/>
                </a:solidFill>
                <a:latin typeface="Aptos" panose="020B0004020202020204" pitchFamily="34" charset="0"/>
              </a:rPr>
              <a:t>Objective</a:t>
            </a:r>
            <a:r>
              <a:rPr lang="en-US" sz="2000" dirty="0">
                <a:solidFill>
                  <a:srgbClr val="000205"/>
                </a:solidFill>
                <a:latin typeface="Aptos" panose="020B0004020202020204" pitchFamily="34" charset="0"/>
              </a:rPr>
              <a:t>: to identify, support, and promote solutions that strengthen repair models and systems for PUE appliance companies and repair service providers operating in off- and weak grid contexts 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rgbClr val="000205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000205"/>
                </a:solidFill>
                <a:latin typeface="Aptos" panose="020B0004020202020204" pitchFamily="34" charset="0"/>
              </a:rPr>
              <a:t>PUE in scope </a:t>
            </a:r>
            <a:r>
              <a:rPr lang="en-US" sz="2000" dirty="0">
                <a:solidFill>
                  <a:srgbClr val="000205"/>
                </a:solidFill>
                <a:latin typeface="Aptos" panose="020B0004020202020204" pitchFamily="34" charset="0"/>
              </a:rPr>
              <a:t>:  solar water pumps, refrigerators, and fans 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rgbClr val="000205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000205"/>
                </a:solidFill>
                <a:latin typeface="Aptos" panose="020B0004020202020204" pitchFamily="34" charset="0"/>
              </a:rPr>
              <a:t>Geographic scope </a:t>
            </a:r>
            <a:r>
              <a:rPr lang="en-US" sz="2000" dirty="0">
                <a:solidFill>
                  <a:srgbClr val="000205"/>
                </a:solidFill>
                <a:latin typeface="Aptos" panose="020B0004020202020204" pitchFamily="34" charset="0"/>
              </a:rPr>
              <a:t>: Kenya, Uganda, Ethiopia, and India.</a:t>
            </a:r>
            <a:endParaRPr lang="en-US" sz="2000" dirty="0">
              <a:solidFill>
                <a:srgbClr val="000205"/>
              </a:solidFill>
              <a:latin typeface="Aptos" panose="020B0004020202020204" pitchFamily="34" charset="0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33928" y="338350"/>
            <a:ext cx="6934200" cy="425116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>
              <a:lnSpc>
                <a:spcPts val="3100"/>
              </a:lnSpc>
              <a:spcBef>
                <a:spcPts val="215"/>
              </a:spcBef>
            </a:pPr>
            <a:r>
              <a:rPr lang="en-US" dirty="0">
                <a:solidFill>
                  <a:srgbClr val="024945"/>
                </a:solidFill>
                <a:latin typeface="Arial-BoldMT"/>
              </a:rPr>
              <a:t>Global LEAP Awards for Repairability</a:t>
            </a:r>
            <a:endParaRPr spc="-20" dirty="0">
              <a:solidFill>
                <a:srgbClr val="024945"/>
              </a:solidFill>
            </a:endParaRPr>
          </a:p>
        </p:txBody>
      </p:sp>
      <p:pic>
        <p:nvPicPr>
          <p:cNvPr id="22" name="Picture 21" descr="A yellow circle with black text&#10;&#10;AI-generated content may be incorrect.">
            <a:extLst>
              <a:ext uri="{FF2B5EF4-FFF2-40B4-BE49-F238E27FC236}">
                <a16:creationId xmlns:a16="http://schemas.microsoft.com/office/drawing/2014/main" id="{0DD48AC7-C6EB-BA0F-B3CC-639EC726F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1617" y="20661"/>
            <a:ext cx="925550" cy="90474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5C98-8F0B-05F2-F951-39FA428D5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9420"/>
            <a:ext cx="6257671" cy="430887"/>
          </a:xfrm>
        </p:spPr>
        <p:txBody>
          <a:bodyPr/>
          <a:lstStyle/>
          <a:p>
            <a:r>
              <a:rPr lang="en-US" sz="2800" dirty="0">
                <a:solidFill>
                  <a:srgbClr val="024945"/>
                </a:solidFill>
                <a:latin typeface="Aptos" panose="020B0004020202020204" pitchFamily="34" charset="0"/>
              </a:rPr>
              <a:t>Awards Administration Process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61794E-6851-EDF0-653B-37FEC296A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33331"/>
            <a:ext cx="6477000" cy="5802882"/>
          </a:xfrm>
          <a:prstGeom prst="rect">
            <a:avLst/>
          </a:prstGeom>
        </p:spPr>
      </p:pic>
      <p:pic>
        <p:nvPicPr>
          <p:cNvPr id="17" name="Picture 16" descr="A yellow circle with black text&#10;&#10;AI-generated content may be incorrect.">
            <a:extLst>
              <a:ext uri="{FF2B5EF4-FFF2-40B4-BE49-F238E27FC236}">
                <a16:creationId xmlns:a16="http://schemas.microsoft.com/office/drawing/2014/main" id="{DC6407C4-F347-E310-6E04-E16FBAD17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153" y="52105"/>
            <a:ext cx="925550" cy="90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80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8616C0E-98A2-305F-2789-2702C0AAA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378AD9-3C90-B03F-6DD5-40EA87EC0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166" y="1080068"/>
            <a:ext cx="4471546" cy="5020903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842A4B42-99F1-E659-8B35-78B889913673}"/>
              </a:ext>
            </a:extLst>
          </p:cNvPr>
          <p:cNvSpPr/>
          <p:nvPr/>
        </p:nvSpPr>
        <p:spPr>
          <a:xfrm>
            <a:off x="7335077" y="5049077"/>
            <a:ext cx="1809114" cy="1809114"/>
          </a:xfrm>
          <a:custGeom>
            <a:avLst/>
            <a:gdLst/>
            <a:ahLst/>
            <a:cxnLst/>
            <a:rect l="l" t="t" r="r" b="b"/>
            <a:pathLst>
              <a:path w="1809115" h="1809115">
                <a:moveTo>
                  <a:pt x="1808921" y="0"/>
                </a:moveTo>
                <a:lnTo>
                  <a:pt x="1808575" y="0"/>
                </a:lnTo>
                <a:lnTo>
                  <a:pt x="1799548" y="178799"/>
                </a:lnTo>
                <a:lnTo>
                  <a:pt x="1794005" y="226981"/>
                </a:lnTo>
                <a:lnTo>
                  <a:pt x="1787214" y="274772"/>
                </a:lnTo>
                <a:lnTo>
                  <a:pt x="1779190" y="322156"/>
                </a:lnTo>
                <a:lnTo>
                  <a:pt x="1769951" y="369115"/>
                </a:lnTo>
                <a:lnTo>
                  <a:pt x="1759513" y="415632"/>
                </a:lnTo>
                <a:lnTo>
                  <a:pt x="1747894" y="461691"/>
                </a:lnTo>
                <a:lnTo>
                  <a:pt x="1735110" y="507274"/>
                </a:lnTo>
                <a:lnTo>
                  <a:pt x="1721178" y="552366"/>
                </a:lnTo>
                <a:lnTo>
                  <a:pt x="1706115" y="596949"/>
                </a:lnTo>
                <a:lnTo>
                  <a:pt x="1689937" y="641007"/>
                </a:lnTo>
                <a:lnTo>
                  <a:pt x="1672662" y="684522"/>
                </a:lnTo>
                <a:lnTo>
                  <a:pt x="1654306" y="727477"/>
                </a:lnTo>
                <a:lnTo>
                  <a:pt x="1634886" y="769857"/>
                </a:lnTo>
                <a:lnTo>
                  <a:pt x="1614419" y="811644"/>
                </a:lnTo>
                <a:lnTo>
                  <a:pt x="1592922" y="852821"/>
                </a:lnTo>
                <a:lnTo>
                  <a:pt x="1570412" y="893372"/>
                </a:lnTo>
                <a:lnTo>
                  <a:pt x="1546904" y="933279"/>
                </a:lnTo>
                <a:lnTo>
                  <a:pt x="1522417" y="972526"/>
                </a:lnTo>
                <a:lnTo>
                  <a:pt x="1496967" y="1011096"/>
                </a:lnTo>
                <a:lnTo>
                  <a:pt x="1470571" y="1048972"/>
                </a:lnTo>
                <a:lnTo>
                  <a:pt x="1443245" y="1086138"/>
                </a:lnTo>
                <a:lnTo>
                  <a:pt x="1415007" y="1122576"/>
                </a:lnTo>
                <a:lnTo>
                  <a:pt x="1385873" y="1158269"/>
                </a:lnTo>
                <a:lnTo>
                  <a:pt x="1355860" y="1193202"/>
                </a:lnTo>
                <a:lnTo>
                  <a:pt x="1324986" y="1227357"/>
                </a:lnTo>
                <a:lnTo>
                  <a:pt x="1293266" y="1260717"/>
                </a:lnTo>
                <a:lnTo>
                  <a:pt x="1260717" y="1293265"/>
                </a:lnTo>
                <a:lnTo>
                  <a:pt x="1227357" y="1324985"/>
                </a:lnTo>
                <a:lnTo>
                  <a:pt x="1193203" y="1355860"/>
                </a:lnTo>
                <a:lnTo>
                  <a:pt x="1158270" y="1385872"/>
                </a:lnTo>
                <a:lnTo>
                  <a:pt x="1122576" y="1415006"/>
                </a:lnTo>
                <a:lnTo>
                  <a:pt x="1086138" y="1443244"/>
                </a:lnTo>
                <a:lnTo>
                  <a:pt x="1048973" y="1470570"/>
                </a:lnTo>
                <a:lnTo>
                  <a:pt x="1011096" y="1496966"/>
                </a:lnTo>
                <a:lnTo>
                  <a:pt x="972526" y="1522416"/>
                </a:lnTo>
                <a:lnTo>
                  <a:pt x="933279" y="1546903"/>
                </a:lnTo>
                <a:lnTo>
                  <a:pt x="893372" y="1570411"/>
                </a:lnTo>
                <a:lnTo>
                  <a:pt x="852822" y="1592921"/>
                </a:lnTo>
                <a:lnTo>
                  <a:pt x="811644" y="1614419"/>
                </a:lnTo>
                <a:lnTo>
                  <a:pt x="769858" y="1634886"/>
                </a:lnTo>
                <a:lnTo>
                  <a:pt x="727478" y="1654306"/>
                </a:lnTo>
                <a:lnTo>
                  <a:pt x="684522" y="1672661"/>
                </a:lnTo>
                <a:lnTo>
                  <a:pt x="641007" y="1689937"/>
                </a:lnTo>
                <a:lnTo>
                  <a:pt x="596950" y="1706114"/>
                </a:lnTo>
                <a:lnTo>
                  <a:pt x="552367" y="1721177"/>
                </a:lnTo>
                <a:lnTo>
                  <a:pt x="507275" y="1735110"/>
                </a:lnTo>
                <a:lnTo>
                  <a:pt x="461691" y="1747894"/>
                </a:lnTo>
                <a:lnTo>
                  <a:pt x="415632" y="1759513"/>
                </a:lnTo>
                <a:lnTo>
                  <a:pt x="369115" y="1769950"/>
                </a:lnTo>
                <a:lnTo>
                  <a:pt x="322156" y="1779189"/>
                </a:lnTo>
                <a:lnTo>
                  <a:pt x="274773" y="1787213"/>
                </a:lnTo>
                <a:lnTo>
                  <a:pt x="226981" y="1794004"/>
                </a:lnTo>
                <a:lnTo>
                  <a:pt x="178799" y="1799547"/>
                </a:lnTo>
                <a:lnTo>
                  <a:pt x="0" y="1808575"/>
                </a:lnTo>
                <a:lnTo>
                  <a:pt x="0" y="1808921"/>
                </a:lnTo>
                <a:lnTo>
                  <a:pt x="1808921" y="1808921"/>
                </a:lnTo>
                <a:lnTo>
                  <a:pt x="1808921" y="0"/>
                </a:lnTo>
                <a:close/>
              </a:path>
            </a:pathLst>
          </a:custGeom>
          <a:solidFill>
            <a:srgbClr val="024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E1F3C76-1143-0367-5E1C-272BEEF3473B}"/>
              </a:ext>
            </a:extLst>
          </p:cNvPr>
          <p:cNvSpPr txBox="1"/>
          <p:nvPr/>
        </p:nvSpPr>
        <p:spPr>
          <a:xfrm>
            <a:off x="8831667" y="6493094"/>
            <a:ext cx="71120" cy="142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5"/>
              </a:lnSpc>
            </a:pPr>
            <a:r>
              <a:rPr sz="1000" spc="-50" dirty="0">
                <a:solidFill>
                  <a:srgbClr val="FFFFFF"/>
                </a:solidFill>
                <a:latin typeface="Arial MT"/>
                <a:cs typeface="Arial MT"/>
              </a:rPr>
              <a:t>6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47D63944-3F47-5B19-2753-C2404321A102}"/>
              </a:ext>
            </a:extLst>
          </p:cNvPr>
          <p:cNvSpPr/>
          <p:nvPr/>
        </p:nvSpPr>
        <p:spPr>
          <a:xfrm>
            <a:off x="4672454" y="6119999"/>
            <a:ext cx="4471579" cy="738505"/>
          </a:xfrm>
          <a:custGeom>
            <a:avLst/>
            <a:gdLst/>
            <a:ahLst/>
            <a:cxnLst/>
            <a:rect l="l" t="t" r="r" b="b"/>
            <a:pathLst>
              <a:path w="3804284" h="738504">
                <a:moveTo>
                  <a:pt x="0" y="738000"/>
                </a:moveTo>
                <a:lnTo>
                  <a:pt x="0" y="0"/>
                </a:lnTo>
                <a:lnTo>
                  <a:pt x="3804251" y="0"/>
                </a:lnTo>
                <a:lnTo>
                  <a:pt x="3804251" y="738000"/>
                </a:lnTo>
                <a:lnTo>
                  <a:pt x="0" y="738000"/>
                </a:lnTo>
                <a:close/>
              </a:path>
            </a:pathLst>
          </a:custGeom>
          <a:solidFill>
            <a:srgbClr val="024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5DD37A0A-0EEA-DA8A-39DB-628913B11E9B}"/>
              </a:ext>
            </a:extLst>
          </p:cNvPr>
          <p:cNvSpPr/>
          <p:nvPr/>
        </p:nvSpPr>
        <p:spPr>
          <a:xfrm flipV="1">
            <a:off x="115311" y="990600"/>
            <a:ext cx="5276755" cy="70441"/>
          </a:xfrm>
          <a:custGeom>
            <a:avLst/>
            <a:gdLst/>
            <a:ahLst/>
            <a:cxnLst/>
            <a:rect l="l" t="t" r="r" b="b"/>
            <a:pathLst>
              <a:path w="3623945">
                <a:moveTo>
                  <a:pt x="0" y="0"/>
                </a:moveTo>
                <a:lnTo>
                  <a:pt x="3623400" y="1"/>
                </a:lnTo>
              </a:path>
            </a:pathLst>
          </a:custGeom>
          <a:ln w="9525">
            <a:solidFill>
              <a:srgbClr val="0249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517DF695-B058-F4CA-83B5-35D7ACEE2D1E}"/>
              </a:ext>
            </a:extLst>
          </p:cNvPr>
          <p:cNvSpPr txBox="1"/>
          <p:nvPr/>
        </p:nvSpPr>
        <p:spPr>
          <a:xfrm>
            <a:off x="273377" y="1099096"/>
            <a:ext cx="4216458" cy="5521228"/>
          </a:xfrm>
          <a:prstGeom prst="rect">
            <a:avLst/>
          </a:prstGeom>
        </p:spPr>
        <p:txBody>
          <a:bodyPr vert="horz" wrap="square" lIns="0" tIns="146685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Aptos" panose="020B0004020202020204" pitchFamily="34" charset="0"/>
              </a:rPr>
              <a:t>Productive use appliance companies (“PUE Companies”). </a:t>
            </a:r>
            <a:r>
              <a:rPr lang="en-US" sz="1800" dirty="0">
                <a:latin typeface="Aptos" panose="020B0004020202020204" pitchFamily="34" charset="0"/>
              </a:rPr>
              <a:t>This can include any type of company that manufactures and distributes productive use appliances specifically solar water pumps, refrigerators, and fans.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Aptos" panose="020B0004020202020204" pitchFamily="34" charset="0"/>
              </a:rPr>
              <a:t> Other specialized service providers (“Service Companies”) </a:t>
            </a:r>
            <a:r>
              <a:rPr lang="en-US" sz="1800" dirty="0">
                <a:latin typeface="Aptos" panose="020B0004020202020204" pitchFamily="34" charset="0"/>
              </a:rPr>
              <a:t>with operations that are directly relevant to providing repair solutions for productive use appliances. This includes, for example, recyclers, repairers, refurbished appliance resellers etc.</a:t>
            </a:r>
          </a:p>
          <a:p>
            <a:endParaRPr lang="en-US" sz="18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Aptos" panose="020B0004020202020204" pitchFamily="34" charset="0"/>
              </a:rPr>
              <a:t>Joint proposals </a:t>
            </a:r>
            <a:r>
              <a:rPr lang="en-US" sz="1800" dirty="0">
                <a:latin typeface="Aptos" panose="020B0004020202020204" pitchFamily="34" charset="0"/>
              </a:rPr>
              <a:t>by two or more Participants are welcome. In all such instances, a single participant must serve as the lead applicant</a:t>
            </a:r>
            <a:r>
              <a:rPr lang="en-US" sz="1800" dirty="0"/>
              <a:t>.</a:t>
            </a:r>
            <a:endParaRPr lang="en-KE" sz="1800" dirty="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7811A7DA-DF6A-5260-4587-2EAF29733B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0877" y="237676"/>
            <a:ext cx="6934200" cy="434927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>
              <a:lnSpc>
                <a:spcPts val="3100"/>
              </a:lnSpc>
              <a:spcBef>
                <a:spcPts val="215"/>
              </a:spcBef>
            </a:pPr>
            <a:r>
              <a:rPr lang="en-US" sz="2800" dirty="0">
                <a:solidFill>
                  <a:srgbClr val="024945"/>
                </a:solidFill>
                <a:latin typeface="Aptos" panose="020B0004020202020204" pitchFamily="34" charset="0"/>
              </a:rPr>
              <a:t>Who Can Participate?</a:t>
            </a:r>
            <a:endParaRPr spc="-20" dirty="0">
              <a:solidFill>
                <a:srgbClr val="024945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 descr="A yellow circle with black text&#10;&#10;AI-generated content may be incorrect.">
            <a:extLst>
              <a:ext uri="{FF2B5EF4-FFF2-40B4-BE49-F238E27FC236}">
                <a16:creationId xmlns:a16="http://schemas.microsoft.com/office/drawing/2014/main" id="{E5872A0A-F856-5695-4AFD-5C2CD90FF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7241" y="0"/>
            <a:ext cx="925550" cy="90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85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19999" y="1134840"/>
            <a:ext cx="7704455" cy="0"/>
          </a:xfrm>
          <a:custGeom>
            <a:avLst/>
            <a:gdLst/>
            <a:ahLst/>
            <a:cxnLst/>
            <a:rect l="l" t="t" r="r" b="b"/>
            <a:pathLst>
              <a:path w="7704455">
                <a:moveTo>
                  <a:pt x="0" y="0"/>
                </a:moveTo>
                <a:lnTo>
                  <a:pt x="7703999" y="1"/>
                </a:lnTo>
              </a:path>
            </a:pathLst>
          </a:custGeom>
          <a:ln w="9525">
            <a:solidFill>
              <a:srgbClr val="0249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81000" y="318884"/>
            <a:ext cx="62445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dirty="0">
                <a:solidFill>
                  <a:srgbClr val="024945"/>
                </a:solidFill>
                <a:latin typeface="Aptos" panose="020B0004020202020204" pitchFamily="34" charset="0"/>
              </a:rPr>
              <a:t>Why Participate?</a:t>
            </a:r>
            <a:endParaRPr sz="2800" spc="-10" dirty="0">
              <a:solidFill>
                <a:srgbClr val="024945"/>
              </a:solidFill>
              <a:latin typeface="Aptos" panose="020B0004020202020204" pitchFamily="34" charset="0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778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spc="-50" dirty="0"/>
              <a:t>6</a:t>
            </a:fld>
            <a:endParaRPr spc="-50" dirty="0"/>
          </a:p>
        </p:txBody>
      </p:sp>
      <p:graphicFrame>
        <p:nvGraphicFramePr>
          <p:cNvPr id="19" name="TextBox 16">
            <a:extLst>
              <a:ext uri="{FF2B5EF4-FFF2-40B4-BE49-F238E27FC236}">
                <a16:creationId xmlns:a16="http://schemas.microsoft.com/office/drawing/2014/main" id="{7595C000-E2A8-47CC-D205-E5CCD9E3D3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2879661"/>
              </p:ext>
            </p:extLst>
          </p:nvPr>
        </p:nvGraphicFramePr>
        <p:xfrm>
          <a:off x="152401" y="1294689"/>
          <a:ext cx="8915400" cy="4877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object 2"/>
          <p:cNvSpPr/>
          <p:nvPr/>
        </p:nvSpPr>
        <p:spPr>
          <a:xfrm>
            <a:off x="7335077" y="5049077"/>
            <a:ext cx="1809114" cy="1809114"/>
          </a:xfrm>
          <a:custGeom>
            <a:avLst/>
            <a:gdLst/>
            <a:ahLst/>
            <a:cxnLst/>
            <a:rect l="l" t="t" r="r" b="b"/>
            <a:pathLst>
              <a:path w="1809115" h="1809115">
                <a:moveTo>
                  <a:pt x="1808921" y="0"/>
                </a:moveTo>
                <a:lnTo>
                  <a:pt x="1808575" y="0"/>
                </a:lnTo>
                <a:lnTo>
                  <a:pt x="1799548" y="178799"/>
                </a:lnTo>
                <a:lnTo>
                  <a:pt x="1794005" y="226981"/>
                </a:lnTo>
                <a:lnTo>
                  <a:pt x="1787214" y="274772"/>
                </a:lnTo>
                <a:lnTo>
                  <a:pt x="1779190" y="322156"/>
                </a:lnTo>
                <a:lnTo>
                  <a:pt x="1769951" y="369115"/>
                </a:lnTo>
                <a:lnTo>
                  <a:pt x="1759513" y="415632"/>
                </a:lnTo>
                <a:lnTo>
                  <a:pt x="1747894" y="461691"/>
                </a:lnTo>
                <a:lnTo>
                  <a:pt x="1735110" y="507274"/>
                </a:lnTo>
                <a:lnTo>
                  <a:pt x="1721178" y="552366"/>
                </a:lnTo>
                <a:lnTo>
                  <a:pt x="1706115" y="596949"/>
                </a:lnTo>
                <a:lnTo>
                  <a:pt x="1689937" y="641007"/>
                </a:lnTo>
                <a:lnTo>
                  <a:pt x="1672662" y="684522"/>
                </a:lnTo>
                <a:lnTo>
                  <a:pt x="1654306" y="727477"/>
                </a:lnTo>
                <a:lnTo>
                  <a:pt x="1634886" y="769857"/>
                </a:lnTo>
                <a:lnTo>
                  <a:pt x="1614419" y="811644"/>
                </a:lnTo>
                <a:lnTo>
                  <a:pt x="1592922" y="852821"/>
                </a:lnTo>
                <a:lnTo>
                  <a:pt x="1570412" y="893372"/>
                </a:lnTo>
                <a:lnTo>
                  <a:pt x="1546904" y="933279"/>
                </a:lnTo>
                <a:lnTo>
                  <a:pt x="1522417" y="972526"/>
                </a:lnTo>
                <a:lnTo>
                  <a:pt x="1496967" y="1011096"/>
                </a:lnTo>
                <a:lnTo>
                  <a:pt x="1470571" y="1048972"/>
                </a:lnTo>
                <a:lnTo>
                  <a:pt x="1443245" y="1086138"/>
                </a:lnTo>
                <a:lnTo>
                  <a:pt x="1415007" y="1122576"/>
                </a:lnTo>
                <a:lnTo>
                  <a:pt x="1385873" y="1158269"/>
                </a:lnTo>
                <a:lnTo>
                  <a:pt x="1355860" y="1193202"/>
                </a:lnTo>
                <a:lnTo>
                  <a:pt x="1324986" y="1227357"/>
                </a:lnTo>
                <a:lnTo>
                  <a:pt x="1293266" y="1260717"/>
                </a:lnTo>
                <a:lnTo>
                  <a:pt x="1260717" y="1293265"/>
                </a:lnTo>
                <a:lnTo>
                  <a:pt x="1227357" y="1324985"/>
                </a:lnTo>
                <a:lnTo>
                  <a:pt x="1193203" y="1355860"/>
                </a:lnTo>
                <a:lnTo>
                  <a:pt x="1158270" y="1385872"/>
                </a:lnTo>
                <a:lnTo>
                  <a:pt x="1122576" y="1415006"/>
                </a:lnTo>
                <a:lnTo>
                  <a:pt x="1086138" y="1443244"/>
                </a:lnTo>
                <a:lnTo>
                  <a:pt x="1048973" y="1470570"/>
                </a:lnTo>
                <a:lnTo>
                  <a:pt x="1011096" y="1496966"/>
                </a:lnTo>
                <a:lnTo>
                  <a:pt x="972526" y="1522416"/>
                </a:lnTo>
                <a:lnTo>
                  <a:pt x="933279" y="1546903"/>
                </a:lnTo>
                <a:lnTo>
                  <a:pt x="893372" y="1570411"/>
                </a:lnTo>
                <a:lnTo>
                  <a:pt x="852822" y="1592921"/>
                </a:lnTo>
                <a:lnTo>
                  <a:pt x="811644" y="1614419"/>
                </a:lnTo>
                <a:lnTo>
                  <a:pt x="769858" y="1634886"/>
                </a:lnTo>
                <a:lnTo>
                  <a:pt x="727478" y="1654306"/>
                </a:lnTo>
                <a:lnTo>
                  <a:pt x="684522" y="1672661"/>
                </a:lnTo>
                <a:lnTo>
                  <a:pt x="641007" y="1689937"/>
                </a:lnTo>
                <a:lnTo>
                  <a:pt x="596950" y="1706114"/>
                </a:lnTo>
                <a:lnTo>
                  <a:pt x="552367" y="1721177"/>
                </a:lnTo>
                <a:lnTo>
                  <a:pt x="507275" y="1735110"/>
                </a:lnTo>
                <a:lnTo>
                  <a:pt x="461691" y="1747894"/>
                </a:lnTo>
                <a:lnTo>
                  <a:pt x="415632" y="1759513"/>
                </a:lnTo>
                <a:lnTo>
                  <a:pt x="369115" y="1769950"/>
                </a:lnTo>
                <a:lnTo>
                  <a:pt x="322156" y="1779189"/>
                </a:lnTo>
                <a:lnTo>
                  <a:pt x="274773" y="1787213"/>
                </a:lnTo>
                <a:lnTo>
                  <a:pt x="226981" y="1794004"/>
                </a:lnTo>
                <a:lnTo>
                  <a:pt x="178799" y="1799547"/>
                </a:lnTo>
                <a:lnTo>
                  <a:pt x="0" y="1808575"/>
                </a:lnTo>
                <a:lnTo>
                  <a:pt x="0" y="1808921"/>
                </a:lnTo>
                <a:lnTo>
                  <a:pt x="1808921" y="1808921"/>
                </a:lnTo>
                <a:lnTo>
                  <a:pt x="1808921" y="0"/>
                </a:lnTo>
                <a:close/>
              </a:path>
            </a:pathLst>
          </a:custGeom>
          <a:solidFill>
            <a:srgbClr val="024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Picture 27" descr="A yellow circle with black text&#10;&#10;AI-generated content may be incorrect.">
            <a:extLst>
              <a:ext uri="{FF2B5EF4-FFF2-40B4-BE49-F238E27FC236}">
                <a16:creationId xmlns:a16="http://schemas.microsoft.com/office/drawing/2014/main" id="{ABCA480E-20B2-3C1C-9E8A-A17E0352AF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0281" y="42747"/>
            <a:ext cx="925550" cy="90474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F949029-EF68-D13B-C4A5-AAA1B1E39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743F87C-AFA3-F24C-A07D-2D667CA14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2145" y="1050912"/>
            <a:ext cx="3751967" cy="5095030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0DC7CD6D-9B5B-DF28-4D60-9A45ABFBC480}"/>
              </a:ext>
            </a:extLst>
          </p:cNvPr>
          <p:cNvSpPr/>
          <p:nvPr/>
        </p:nvSpPr>
        <p:spPr>
          <a:xfrm>
            <a:off x="7335077" y="5049077"/>
            <a:ext cx="1809114" cy="1809114"/>
          </a:xfrm>
          <a:custGeom>
            <a:avLst/>
            <a:gdLst/>
            <a:ahLst/>
            <a:cxnLst/>
            <a:rect l="l" t="t" r="r" b="b"/>
            <a:pathLst>
              <a:path w="1809115" h="1809115">
                <a:moveTo>
                  <a:pt x="1808921" y="0"/>
                </a:moveTo>
                <a:lnTo>
                  <a:pt x="1808575" y="0"/>
                </a:lnTo>
                <a:lnTo>
                  <a:pt x="1799548" y="178799"/>
                </a:lnTo>
                <a:lnTo>
                  <a:pt x="1794005" y="226981"/>
                </a:lnTo>
                <a:lnTo>
                  <a:pt x="1787214" y="274772"/>
                </a:lnTo>
                <a:lnTo>
                  <a:pt x="1779190" y="322156"/>
                </a:lnTo>
                <a:lnTo>
                  <a:pt x="1769951" y="369115"/>
                </a:lnTo>
                <a:lnTo>
                  <a:pt x="1759513" y="415632"/>
                </a:lnTo>
                <a:lnTo>
                  <a:pt x="1747894" y="461691"/>
                </a:lnTo>
                <a:lnTo>
                  <a:pt x="1735110" y="507274"/>
                </a:lnTo>
                <a:lnTo>
                  <a:pt x="1721178" y="552366"/>
                </a:lnTo>
                <a:lnTo>
                  <a:pt x="1706115" y="596949"/>
                </a:lnTo>
                <a:lnTo>
                  <a:pt x="1689937" y="641007"/>
                </a:lnTo>
                <a:lnTo>
                  <a:pt x="1672662" y="684522"/>
                </a:lnTo>
                <a:lnTo>
                  <a:pt x="1654306" y="727477"/>
                </a:lnTo>
                <a:lnTo>
                  <a:pt x="1634886" y="769857"/>
                </a:lnTo>
                <a:lnTo>
                  <a:pt x="1614419" y="811644"/>
                </a:lnTo>
                <a:lnTo>
                  <a:pt x="1592922" y="852821"/>
                </a:lnTo>
                <a:lnTo>
                  <a:pt x="1570412" y="893372"/>
                </a:lnTo>
                <a:lnTo>
                  <a:pt x="1546904" y="933279"/>
                </a:lnTo>
                <a:lnTo>
                  <a:pt x="1522417" y="972526"/>
                </a:lnTo>
                <a:lnTo>
                  <a:pt x="1496967" y="1011096"/>
                </a:lnTo>
                <a:lnTo>
                  <a:pt x="1470571" y="1048972"/>
                </a:lnTo>
                <a:lnTo>
                  <a:pt x="1443245" y="1086138"/>
                </a:lnTo>
                <a:lnTo>
                  <a:pt x="1415007" y="1122576"/>
                </a:lnTo>
                <a:lnTo>
                  <a:pt x="1385873" y="1158269"/>
                </a:lnTo>
                <a:lnTo>
                  <a:pt x="1355860" y="1193202"/>
                </a:lnTo>
                <a:lnTo>
                  <a:pt x="1324986" y="1227357"/>
                </a:lnTo>
                <a:lnTo>
                  <a:pt x="1293266" y="1260717"/>
                </a:lnTo>
                <a:lnTo>
                  <a:pt x="1260717" y="1293265"/>
                </a:lnTo>
                <a:lnTo>
                  <a:pt x="1227357" y="1324985"/>
                </a:lnTo>
                <a:lnTo>
                  <a:pt x="1193203" y="1355860"/>
                </a:lnTo>
                <a:lnTo>
                  <a:pt x="1158270" y="1385872"/>
                </a:lnTo>
                <a:lnTo>
                  <a:pt x="1122576" y="1415006"/>
                </a:lnTo>
                <a:lnTo>
                  <a:pt x="1086138" y="1443244"/>
                </a:lnTo>
                <a:lnTo>
                  <a:pt x="1048973" y="1470570"/>
                </a:lnTo>
                <a:lnTo>
                  <a:pt x="1011096" y="1496966"/>
                </a:lnTo>
                <a:lnTo>
                  <a:pt x="972526" y="1522416"/>
                </a:lnTo>
                <a:lnTo>
                  <a:pt x="933279" y="1546903"/>
                </a:lnTo>
                <a:lnTo>
                  <a:pt x="893372" y="1570411"/>
                </a:lnTo>
                <a:lnTo>
                  <a:pt x="852822" y="1592921"/>
                </a:lnTo>
                <a:lnTo>
                  <a:pt x="811644" y="1614419"/>
                </a:lnTo>
                <a:lnTo>
                  <a:pt x="769858" y="1634886"/>
                </a:lnTo>
                <a:lnTo>
                  <a:pt x="727478" y="1654306"/>
                </a:lnTo>
                <a:lnTo>
                  <a:pt x="684522" y="1672661"/>
                </a:lnTo>
                <a:lnTo>
                  <a:pt x="641007" y="1689937"/>
                </a:lnTo>
                <a:lnTo>
                  <a:pt x="596950" y="1706114"/>
                </a:lnTo>
                <a:lnTo>
                  <a:pt x="552367" y="1721177"/>
                </a:lnTo>
                <a:lnTo>
                  <a:pt x="507275" y="1735110"/>
                </a:lnTo>
                <a:lnTo>
                  <a:pt x="461691" y="1747894"/>
                </a:lnTo>
                <a:lnTo>
                  <a:pt x="415632" y="1759513"/>
                </a:lnTo>
                <a:lnTo>
                  <a:pt x="369115" y="1769950"/>
                </a:lnTo>
                <a:lnTo>
                  <a:pt x="322156" y="1779189"/>
                </a:lnTo>
                <a:lnTo>
                  <a:pt x="274773" y="1787213"/>
                </a:lnTo>
                <a:lnTo>
                  <a:pt x="226981" y="1794004"/>
                </a:lnTo>
                <a:lnTo>
                  <a:pt x="178799" y="1799547"/>
                </a:lnTo>
                <a:lnTo>
                  <a:pt x="0" y="1808575"/>
                </a:lnTo>
                <a:lnTo>
                  <a:pt x="0" y="1808921"/>
                </a:lnTo>
                <a:lnTo>
                  <a:pt x="1808921" y="1808921"/>
                </a:lnTo>
                <a:lnTo>
                  <a:pt x="1808921" y="0"/>
                </a:lnTo>
                <a:close/>
              </a:path>
            </a:pathLst>
          </a:custGeom>
          <a:solidFill>
            <a:srgbClr val="024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29D6CC4-C459-1337-043A-FD73CCA8840A}"/>
              </a:ext>
            </a:extLst>
          </p:cNvPr>
          <p:cNvSpPr txBox="1"/>
          <p:nvPr/>
        </p:nvSpPr>
        <p:spPr>
          <a:xfrm>
            <a:off x="8831667" y="6493094"/>
            <a:ext cx="71120" cy="142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5"/>
              </a:lnSpc>
            </a:pPr>
            <a:r>
              <a:rPr sz="1000" spc="-50" dirty="0">
                <a:solidFill>
                  <a:srgbClr val="FFFFFF"/>
                </a:solidFill>
                <a:latin typeface="Arial MT"/>
                <a:cs typeface="Arial MT"/>
              </a:rPr>
              <a:t>6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2DBA6D33-E2BD-2CD1-B6CD-479D9CC7E500}"/>
              </a:ext>
            </a:extLst>
          </p:cNvPr>
          <p:cNvSpPr/>
          <p:nvPr/>
        </p:nvSpPr>
        <p:spPr>
          <a:xfrm>
            <a:off x="5339748" y="6119999"/>
            <a:ext cx="3804285" cy="738505"/>
          </a:xfrm>
          <a:custGeom>
            <a:avLst/>
            <a:gdLst/>
            <a:ahLst/>
            <a:cxnLst/>
            <a:rect l="l" t="t" r="r" b="b"/>
            <a:pathLst>
              <a:path w="3804284" h="738504">
                <a:moveTo>
                  <a:pt x="0" y="738000"/>
                </a:moveTo>
                <a:lnTo>
                  <a:pt x="0" y="0"/>
                </a:lnTo>
                <a:lnTo>
                  <a:pt x="3804251" y="0"/>
                </a:lnTo>
                <a:lnTo>
                  <a:pt x="3804251" y="738000"/>
                </a:lnTo>
                <a:lnTo>
                  <a:pt x="0" y="738000"/>
                </a:lnTo>
                <a:close/>
              </a:path>
            </a:pathLst>
          </a:custGeom>
          <a:solidFill>
            <a:srgbClr val="024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22BE357F-00CF-9336-8E38-D36654282FF6}"/>
              </a:ext>
            </a:extLst>
          </p:cNvPr>
          <p:cNvSpPr/>
          <p:nvPr/>
        </p:nvSpPr>
        <p:spPr>
          <a:xfrm flipV="1">
            <a:off x="115311" y="990600"/>
            <a:ext cx="5276755" cy="70441"/>
          </a:xfrm>
          <a:custGeom>
            <a:avLst/>
            <a:gdLst/>
            <a:ahLst/>
            <a:cxnLst/>
            <a:rect l="l" t="t" r="r" b="b"/>
            <a:pathLst>
              <a:path w="3623945">
                <a:moveTo>
                  <a:pt x="0" y="0"/>
                </a:moveTo>
                <a:lnTo>
                  <a:pt x="3623400" y="1"/>
                </a:lnTo>
              </a:path>
            </a:pathLst>
          </a:custGeom>
          <a:ln w="9525">
            <a:solidFill>
              <a:srgbClr val="0249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122E3638-75D6-66BA-72D7-5C03CB852CAD}"/>
              </a:ext>
            </a:extLst>
          </p:cNvPr>
          <p:cNvSpPr txBox="1"/>
          <p:nvPr/>
        </p:nvSpPr>
        <p:spPr>
          <a:xfrm>
            <a:off x="304800" y="1330604"/>
            <a:ext cx="4648200" cy="5259260"/>
          </a:xfrm>
          <a:prstGeom prst="rect">
            <a:avLst/>
          </a:prstGeom>
        </p:spPr>
        <p:txBody>
          <a:bodyPr vert="horz" wrap="square" lIns="0" tIns="146685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205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</a:rPr>
              <a:t>Implementation of the repair model improvement solution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205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</a:rPr>
              <a:t> 3-month timeframe 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205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</a:rPr>
              <a:t>Align with principles of a good repair model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205"/>
              </a:solidFill>
              <a:effectLst/>
              <a:uLnTx/>
              <a:uFillTx/>
              <a:latin typeface="Aptos" panose="020B0004020202020204" pitchFamily="34" charset="0"/>
              <a:ea typeface="Calibri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205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</a:rPr>
              <a:t>Monitoring, Evaluation &amp; Verification (MEV) of Results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205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</a:rPr>
              <a:t>Monthly tracking against milestones and indicators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205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</a:rPr>
              <a:t>Monthly progress check-ins + lessons learned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205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</a:rPr>
              <a:t>Physical site visits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rgbClr val="000205"/>
              </a:solidFill>
              <a:latin typeface="Aptos" panose="020B0004020202020204" pitchFamily="34" charset="0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5216061A-57A8-CEE0-D03C-D7E5760B01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0877" y="350542"/>
            <a:ext cx="6934200" cy="425116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>
              <a:lnSpc>
                <a:spcPts val="3100"/>
              </a:lnSpc>
              <a:spcBef>
                <a:spcPts val="215"/>
              </a:spcBef>
            </a:pPr>
            <a:r>
              <a:rPr lang="en-US" sz="2800" dirty="0">
                <a:solidFill>
                  <a:srgbClr val="024945"/>
                </a:solidFill>
                <a:latin typeface="Aptos" panose="020B0004020202020204" pitchFamily="34" charset="0"/>
              </a:rPr>
              <a:t>Key Awards Element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endParaRPr spc="-20" dirty="0">
              <a:solidFill>
                <a:srgbClr val="024945"/>
              </a:solidFill>
              <a:latin typeface="Aptos" panose="020B0004020202020204" pitchFamily="34" charset="0"/>
            </a:endParaRPr>
          </a:p>
        </p:txBody>
      </p:sp>
      <p:pic>
        <p:nvPicPr>
          <p:cNvPr id="2" name="Picture 1" descr="A yellow circle with black text&#10;&#10;AI-generated content may be incorrect.">
            <a:extLst>
              <a:ext uri="{FF2B5EF4-FFF2-40B4-BE49-F238E27FC236}">
                <a16:creationId xmlns:a16="http://schemas.microsoft.com/office/drawing/2014/main" id="{437EA9CD-16FC-4ED7-390D-ADF07E919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3139" y="97409"/>
            <a:ext cx="925550" cy="90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73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05206" y="0"/>
            <a:ext cx="4439284" cy="6858000"/>
            <a:chOff x="4705205" y="0"/>
            <a:chExt cx="4439285" cy="6858000"/>
          </a:xfrm>
        </p:grpSpPr>
        <p:sp>
          <p:nvSpPr>
            <p:cNvPr id="3" name="object 3"/>
            <p:cNvSpPr/>
            <p:nvPr/>
          </p:nvSpPr>
          <p:spPr>
            <a:xfrm>
              <a:off x="7335077" y="0"/>
              <a:ext cx="1809114" cy="6858000"/>
            </a:xfrm>
            <a:custGeom>
              <a:avLst/>
              <a:gdLst/>
              <a:ahLst/>
              <a:cxnLst/>
              <a:rect l="l" t="t" r="r" b="b"/>
              <a:pathLst>
                <a:path w="1809115" h="6858000">
                  <a:moveTo>
                    <a:pt x="1808921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1808921" y="6857999"/>
                  </a:lnTo>
                  <a:lnTo>
                    <a:pt x="1808921" y="0"/>
                  </a:lnTo>
                  <a:close/>
                </a:path>
              </a:pathLst>
            </a:custGeom>
            <a:solidFill>
              <a:srgbClr val="0249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05205" y="1649896"/>
              <a:ext cx="3504516" cy="209855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05205" y="4021427"/>
              <a:ext cx="3504516" cy="2098552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383345" y="838200"/>
            <a:ext cx="6476365" cy="0"/>
          </a:xfrm>
          <a:custGeom>
            <a:avLst/>
            <a:gdLst/>
            <a:ahLst/>
            <a:cxnLst/>
            <a:rect l="l" t="t" r="r" b="b"/>
            <a:pathLst>
              <a:path w="6476365">
                <a:moveTo>
                  <a:pt x="0" y="0"/>
                </a:moveTo>
                <a:lnTo>
                  <a:pt x="6475930" y="1"/>
                </a:lnTo>
              </a:path>
            </a:pathLst>
          </a:custGeom>
          <a:ln w="9525">
            <a:solidFill>
              <a:srgbClr val="0249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83345" y="293352"/>
            <a:ext cx="7899400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solidFill>
                  <a:srgbClr val="024945"/>
                </a:solidFill>
                <a:latin typeface="Aptos" panose="020B0004020202020204" pitchFamily="34" charset="0"/>
              </a:rPr>
              <a:t>Application Process</a:t>
            </a:r>
            <a:endParaRPr spc="-10" dirty="0">
              <a:solidFill>
                <a:srgbClr val="006666"/>
              </a:solidFill>
              <a:latin typeface="Aptos" panose="020B00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831667" y="6493094"/>
            <a:ext cx="71120" cy="142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5"/>
              </a:lnSpc>
            </a:pPr>
            <a:r>
              <a:rPr sz="1000" spc="-50" dirty="0">
                <a:solidFill>
                  <a:srgbClr val="FFFFFF"/>
                </a:solidFill>
                <a:latin typeface="Arial MT"/>
                <a:cs typeface="Arial MT"/>
              </a:rPr>
              <a:t>7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778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spc="-50" dirty="0">
                <a:solidFill>
                  <a:srgbClr val="F2F5F4"/>
                </a:solidFill>
              </a:rPr>
              <a:t>8</a:t>
            </a:fld>
            <a:endParaRPr spc="-50" dirty="0">
              <a:solidFill>
                <a:srgbClr val="F2F5F4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857697-EDF9-2307-1AC0-308B5D6A87AE}"/>
              </a:ext>
            </a:extLst>
          </p:cNvPr>
          <p:cNvSpPr txBox="1"/>
          <p:nvPr/>
        </p:nvSpPr>
        <p:spPr>
          <a:xfrm>
            <a:off x="256258" y="1070791"/>
            <a:ext cx="4076787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205"/>
                </a:solidFill>
                <a:latin typeface="Aptos" panose="020B0004020202020204" pitchFamily="34" charset="0"/>
                <a:ea typeface="Calibri"/>
                <a:cs typeface="Arial"/>
              </a:rPr>
              <a:t>Application Window Timeline:</a:t>
            </a:r>
            <a:endParaRPr lang="en-US" b="1" dirty="0">
              <a:solidFill>
                <a:srgbClr val="000205"/>
              </a:solidFill>
              <a:latin typeface="Aptos" panose="020B0004020202020204" pitchFamily="34" charset="0"/>
              <a:cs typeface="Arial" panose="020B0604020202020204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000205"/>
                </a:solidFill>
                <a:latin typeface="Aptos" panose="020B0004020202020204" pitchFamily="34" charset="0"/>
                <a:ea typeface="Calibri"/>
                <a:cs typeface="Arial"/>
              </a:rPr>
              <a:t>Opens  1 April 2026 – closes 17</a:t>
            </a:r>
            <a:r>
              <a:rPr lang="en-US" baseline="30000" dirty="0">
                <a:solidFill>
                  <a:srgbClr val="000205"/>
                </a:solidFill>
                <a:latin typeface="Aptos" panose="020B0004020202020204" pitchFamily="34" charset="0"/>
                <a:ea typeface="Calibri"/>
                <a:cs typeface="Arial"/>
              </a:rPr>
              <a:t>th</a:t>
            </a:r>
            <a:r>
              <a:rPr lang="en-US" dirty="0">
                <a:solidFill>
                  <a:srgbClr val="000205"/>
                </a:solidFill>
                <a:latin typeface="Aptos" panose="020B0004020202020204" pitchFamily="34" charset="0"/>
                <a:ea typeface="Calibri"/>
                <a:cs typeface="Arial"/>
              </a:rPr>
              <a:t> April 2026 </a:t>
            </a:r>
          </a:p>
          <a:p>
            <a:pPr lvl="1"/>
            <a:endParaRPr lang="en-US" dirty="0">
              <a:solidFill>
                <a:srgbClr val="000205"/>
              </a:solidFill>
              <a:latin typeface="Aptos" panose="020B0004020202020204" pitchFamily="34" charset="0"/>
              <a:ea typeface="Calibri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="1" dirty="0">
                <a:solidFill>
                  <a:srgbClr val="000205"/>
                </a:solidFill>
                <a:latin typeface="Aptos" panose="020B0004020202020204" pitchFamily="34" charset="0"/>
                <a:ea typeface="Calibri"/>
                <a:cs typeface="Arial"/>
              </a:rPr>
              <a:t>Application</a:t>
            </a:r>
            <a:r>
              <a:rPr lang="en-US" b="1" kern="1200" dirty="0">
                <a:solidFill>
                  <a:srgbClr val="000205"/>
                </a:solidFill>
                <a:latin typeface="Aptos" panose="020B0004020202020204" pitchFamily="34" charset="0"/>
                <a:ea typeface="Calibri"/>
                <a:cs typeface="Arial"/>
              </a:rPr>
              <a:t> process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dirty="0">
                <a:solidFill>
                  <a:srgbClr val="000205"/>
                </a:solidFill>
                <a:latin typeface="Aptos" panose="020B0004020202020204" pitchFamily="34" charset="0"/>
                <a:ea typeface="Calibri"/>
                <a:cs typeface="Arial"/>
              </a:rPr>
              <a:t>Read the </a:t>
            </a:r>
            <a:r>
              <a:rPr lang="en-US" dirty="0">
                <a:solidFill>
                  <a:srgbClr val="000205"/>
                </a:solidFill>
                <a:latin typeface="Aptos" panose="020B0004020202020204" pitchFamily="34" charset="0"/>
                <a:ea typeface="Calibri"/>
                <a:cs typeface="Arial"/>
                <a:hlinkClick r:id="rId4"/>
              </a:rPr>
              <a:t>Terms and Condition </a:t>
            </a:r>
            <a:r>
              <a:rPr lang="en-US" dirty="0">
                <a:solidFill>
                  <a:srgbClr val="000205"/>
                </a:solidFill>
                <a:latin typeface="Aptos" panose="020B0004020202020204" pitchFamily="34" charset="0"/>
                <a:ea typeface="Calibri"/>
                <a:cs typeface="Arial"/>
              </a:rPr>
              <a:t>Document</a:t>
            </a:r>
            <a:endParaRPr lang="en-US" kern="1200" dirty="0">
              <a:solidFill>
                <a:srgbClr val="000205"/>
              </a:solidFill>
              <a:latin typeface="Aptos" panose="020B0004020202020204" pitchFamily="34" charset="0"/>
              <a:ea typeface="Calibri"/>
              <a:cs typeface="Arial"/>
            </a:endParaRPr>
          </a:p>
          <a:p>
            <a:pPr marL="742950" lvl="1" indent="-285750">
              <a:buFont typeface="Arial"/>
              <a:buChar char="•"/>
              <a:defRPr/>
            </a:pPr>
            <a:r>
              <a:rPr lang="en-US" dirty="0">
                <a:solidFill>
                  <a:srgbClr val="000205"/>
                </a:solidFill>
                <a:latin typeface="Aptos" panose="020B0004020202020204" pitchFamily="34" charset="0"/>
                <a:ea typeface="Calibri"/>
                <a:cs typeface="Arial"/>
              </a:rPr>
              <a:t>Proceed to Apply on </a:t>
            </a:r>
            <a:r>
              <a:rPr lang="en-US" dirty="0">
                <a:solidFill>
                  <a:srgbClr val="000205"/>
                </a:solidFill>
                <a:latin typeface="Aptos" panose="020B0004020202020204" pitchFamily="34" charset="0"/>
                <a:ea typeface="Calibri"/>
                <a:cs typeface="Arial"/>
                <a:hlinkClick r:id="rId5"/>
              </a:rPr>
              <a:t>online application</a:t>
            </a:r>
            <a:endParaRPr lang="en-US" dirty="0">
              <a:solidFill>
                <a:srgbClr val="000205"/>
              </a:solidFill>
              <a:latin typeface="Aptos" panose="020B0004020202020204" pitchFamily="34" charset="0"/>
              <a:ea typeface="Calibri"/>
              <a:cs typeface="Arial"/>
            </a:endParaRPr>
          </a:p>
          <a:p>
            <a:pPr lvl="1">
              <a:defRPr/>
            </a:pPr>
            <a:endParaRPr lang="en-US" dirty="0">
              <a:solidFill>
                <a:srgbClr val="000205"/>
              </a:solidFill>
              <a:latin typeface="Aptos" panose="020B0004020202020204" pitchFamily="34" charset="0"/>
              <a:ea typeface="Calibri"/>
              <a:cs typeface="Arial"/>
            </a:endParaRPr>
          </a:p>
          <a:p>
            <a:pPr marL="742950" lvl="1" indent="-285750">
              <a:buFont typeface="Arial"/>
              <a:buChar char="•"/>
              <a:defRPr/>
            </a:pPr>
            <a:endParaRPr lang="en-US" dirty="0">
              <a:solidFill>
                <a:srgbClr val="000205"/>
              </a:solidFill>
              <a:latin typeface="Aptos" panose="020B0004020202020204" pitchFamily="34" charset="0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205"/>
                </a:solidFill>
                <a:latin typeface="Aptos" panose="020B0004020202020204" pitchFamily="34" charset="0"/>
                <a:ea typeface="Calibri"/>
                <a:cs typeface="Arial"/>
              </a:rPr>
              <a:t>Contact Information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000205"/>
                </a:solidFill>
                <a:latin typeface="Aptos" panose="020B0004020202020204" pitchFamily="34" charset="0"/>
                <a:ea typeface="Calibri"/>
                <a:cs typeface="Arial"/>
              </a:rPr>
              <a:t>Who should I Contact with Questions?</a:t>
            </a:r>
          </a:p>
          <a:p>
            <a:pPr lvl="1"/>
            <a:r>
              <a:rPr lang="en-US" sz="1300" dirty="0">
                <a:solidFill>
                  <a:srgbClr val="000205"/>
                </a:solidFill>
                <a:latin typeface="Aptos" panose="020B0004020202020204" pitchFamily="34" charset="0"/>
                <a:ea typeface="Calibri"/>
                <a:cs typeface="Arial"/>
              </a:rPr>
              <a:t>        </a:t>
            </a:r>
            <a:r>
              <a:rPr lang="en-US" sz="1300" dirty="0">
                <a:solidFill>
                  <a:srgbClr val="0E2320"/>
                </a:solidFill>
                <a:latin typeface="Aptos" panose="020B0004020202020204" pitchFamily="34" charset="0"/>
                <a:ea typeface="+mn-lt"/>
                <a:cs typeface="+mn-lt"/>
              </a:rPr>
              <a:t> </a:t>
            </a:r>
            <a:r>
              <a:rPr lang="en-US" u="sng" dirty="0">
                <a:solidFill>
                  <a:srgbClr val="0E2320"/>
                </a:solidFill>
                <a:latin typeface="Aptos" panose="020B0004020202020204" pitchFamily="34" charset="0"/>
                <a:ea typeface="+mn-lt"/>
                <a:cs typeface="+mn-lt"/>
              </a:rPr>
              <a:t>globalleap@efficiencyforaccess.org</a:t>
            </a:r>
          </a:p>
          <a:p>
            <a:pPr lvl="1"/>
            <a:endParaRPr lang="en-US" dirty="0">
              <a:solidFill>
                <a:srgbClr val="000205"/>
              </a:solidFill>
              <a:latin typeface="Aptos" panose="020B0004020202020204" pitchFamily="34" charset="0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205"/>
                </a:solidFill>
                <a:latin typeface="Aptos" panose="020B0004020202020204" pitchFamily="34" charset="0"/>
                <a:ea typeface="Calibri"/>
                <a:cs typeface="Arial"/>
              </a:rPr>
              <a:t>Is there a fee to participate?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000205"/>
                </a:solidFill>
                <a:latin typeface="Aptos" panose="020B0004020202020204" pitchFamily="34" charset="0"/>
                <a:ea typeface="Calibri"/>
                <a:cs typeface="Arial"/>
              </a:rPr>
              <a:t>Online submission of Application Forms is free. </a:t>
            </a:r>
            <a:endParaRPr lang="en-US" b="1" dirty="0">
              <a:solidFill>
                <a:srgbClr val="000205"/>
              </a:solidFill>
              <a:latin typeface="Aptos" panose="020B0004020202020204" pitchFamily="34" charset="0"/>
              <a:ea typeface="Calibri"/>
              <a:cs typeface="Arial"/>
            </a:endParaRPr>
          </a:p>
        </p:txBody>
      </p:sp>
      <p:pic>
        <p:nvPicPr>
          <p:cNvPr id="23" name="Picture 22" descr="A yellow circle with black text&#10;&#10;AI-generated content may be incorrect.">
            <a:extLst>
              <a:ext uri="{FF2B5EF4-FFF2-40B4-BE49-F238E27FC236}">
                <a16:creationId xmlns:a16="http://schemas.microsoft.com/office/drawing/2014/main" id="{44B4FDDC-43B5-A396-3809-9D2E183A7C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8037" y="47449"/>
            <a:ext cx="925550" cy="90474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7579FCD-8B72-E0D3-B960-6A85A8AB2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4CE97AED-11D2-B998-BF8B-BD2EB4F9F212}"/>
              </a:ext>
            </a:extLst>
          </p:cNvPr>
          <p:cNvSpPr/>
          <p:nvPr/>
        </p:nvSpPr>
        <p:spPr>
          <a:xfrm>
            <a:off x="719999" y="1134840"/>
            <a:ext cx="7704455" cy="0"/>
          </a:xfrm>
          <a:custGeom>
            <a:avLst/>
            <a:gdLst/>
            <a:ahLst/>
            <a:cxnLst/>
            <a:rect l="l" t="t" r="r" b="b"/>
            <a:pathLst>
              <a:path w="7704455">
                <a:moveTo>
                  <a:pt x="0" y="0"/>
                </a:moveTo>
                <a:lnTo>
                  <a:pt x="7703999" y="1"/>
                </a:lnTo>
              </a:path>
            </a:pathLst>
          </a:custGeom>
          <a:ln w="9525">
            <a:solidFill>
              <a:srgbClr val="0249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335F9305-8499-45DE-69F5-187B2A9E7A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1000" y="318884"/>
            <a:ext cx="62445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dirty="0">
                <a:solidFill>
                  <a:srgbClr val="024945"/>
                </a:solidFill>
                <a:latin typeface="Aptos" panose="020B0004020202020204" pitchFamily="34" charset="0"/>
              </a:rPr>
              <a:t>Evaluation Process</a:t>
            </a:r>
            <a:endParaRPr sz="2800" spc="-10" dirty="0">
              <a:solidFill>
                <a:srgbClr val="024945"/>
              </a:solidFill>
              <a:latin typeface="Aptos" panose="020B0004020202020204" pitchFamily="34" charset="0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6BFCA675-337B-1D14-A6BB-351789812352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778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spc="-50" dirty="0"/>
              <a:t>9</a:t>
            </a:fld>
            <a:endParaRPr spc="-50" dirty="0"/>
          </a:p>
        </p:txBody>
      </p:sp>
      <p:graphicFrame>
        <p:nvGraphicFramePr>
          <p:cNvPr id="19" name="TextBox 16">
            <a:extLst>
              <a:ext uri="{FF2B5EF4-FFF2-40B4-BE49-F238E27FC236}">
                <a16:creationId xmlns:a16="http://schemas.microsoft.com/office/drawing/2014/main" id="{E1ED278B-2988-1ABB-77C7-5E6E6CDBF2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7060132"/>
              </p:ext>
            </p:extLst>
          </p:nvPr>
        </p:nvGraphicFramePr>
        <p:xfrm>
          <a:off x="152401" y="1294689"/>
          <a:ext cx="8915400" cy="4877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8" name="Picture 27" descr="A yellow circle with black text&#10;&#10;AI-generated content may be incorrect.">
            <a:extLst>
              <a:ext uri="{FF2B5EF4-FFF2-40B4-BE49-F238E27FC236}">
                <a16:creationId xmlns:a16="http://schemas.microsoft.com/office/drawing/2014/main" id="{67FCE5DF-960A-335A-45E0-5474198982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0281" y="42747"/>
            <a:ext cx="925550" cy="9047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A117EB-8E38-CF4B-FDB9-7CBDE169F4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102" y="1319733"/>
            <a:ext cx="8924898" cy="4403427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BA43CCD6-2861-F769-0ED7-59448C4697C4}"/>
              </a:ext>
            </a:extLst>
          </p:cNvPr>
          <p:cNvSpPr/>
          <p:nvPr/>
        </p:nvSpPr>
        <p:spPr>
          <a:xfrm>
            <a:off x="7335077" y="5049077"/>
            <a:ext cx="1809114" cy="1809114"/>
          </a:xfrm>
          <a:custGeom>
            <a:avLst/>
            <a:gdLst/>
            <a:ahLst/>
            <a:cxnLst/>
            <a:rect l="l" t="t" r="r" b="b"/>
            <a:pathLst>
              <a:path w="1809115" h="1809115">
                <a:moveTo>
                  <a:pt x="1808921" y="0"/>
                </a:moveTo>
                <a:lnTo>
                  <a:pt x="1808575" y="0"/>
                </a:lnTo>
                <a:lnTo>
                  <a:pt x="1799548" y="178799"/>
                </a:lnTo>
                <a:lnTo>
                  <a:pt x="1794005" y="226981"/>
                </a:lnTo>
                <a:lnTo>
                  <a:pt x="1787214" y="274772"/>
                </a:lnTo>
                <a:lnTo>
                  <a:pt x="1779190" y="322156"/>
                </a:lnTo>
                <a:lnTo>
                  <a:pt x="1769951" y="369115"/>
                </a:lnTo>
                <a:lnTo>
                  <a:pt x="1759513" y="415632"/>
                </a:lnTo>
                <a:lnTo>
                  <a:pt x="1747894" y="461691"/>
                </a:lnTo>
                <a:lnTo>
                  <a:pt x="1735110" y="507274"/>
                </a:lnTo>
                <a:lnTo>
                  <a:pt x="1721178" y="552366"/>
                </a:lnTo>
                <a:lnTo>
                  <a:pt x="1706115" y="596949"/>
                </a:lnTo>
                <a:lnTo>
                  <a:pt x="1689937" y="641007"/>
                </a:lnTo>
                <a:lnTo>
                  <a:pt x="1672662" y="684522"/>
                </a:lnTo>
                <a:lnTo>
                  <a:pt x="1654306" y="727477"/>
                </a:lnTo>
                <a:lnTo>
                  <a:pt x="1634886" y="769857"/>
                </a:lnTo>
                <a:lnTo>
                  <a:pt x="1614419" y="811644"/>
                </a:lnTo>
                <a:lnTo>
                  <a:pt x="1592922" y="852821"/>
                </a:lnTo>
                <a:lnTo>
                  <a:pt x="1570412" y="893372"/>
                </a:lnTo>
                <a:lnTo>
                  <a:pt x="1546904" y="933279"/>
                </a:lnTo>
                <a:lnTo>
                  <a:pt x="1522417" y="972526"/>
                </a:lnTo>
                <a:lnTo>
                  <a:pt x="1496967" y="1011096"/>
                </a:lnTo>
                <a:lnTo>
                  <a:pt x="1470571" y="1048972"/>
                </a:lnTo>
                <a:lnTo>
                  <a:pt x="1443245" y="1086138"/>
                </a:lnTo>
                <a:lnTo>
                  <a:pt x="1415007" y="1122576"/>
                </a:lnTo>
                <a:lnTo>
                  <a:pt x="1385873" y="1158269"/>
                </a:lnTo>
                <a:lnTo>
                  <a:pt x="1355860" y="1193202"/>
                </a:lnTo>
                <a:lnTo>
                  <a:pt x="1324986" y="1227357"/>
                </a:lnTo>
                <a:lnTo>
                  <a:pt x="1293266" y="1260717"/>
                </a:lnTo>
                <a:lnTo>
                  <a:pt x="1260717" y="1293265"/>
                </a:lnTo>
                <a:lnTo>
                  <a:pt x="1227357" y="1324985"/>
                </a:lnTo>
                <a:lnTo>
                  <a:pt x="1193203" y="1355860"/>
                </a:lnTo>
                <a:lnTo>
                  <a:pt x="1158270" y="1385872"/>
                </a:lnTo>
                <a:lnTo>
                  <a:pt x="1122576" y="1415006"/>
                </a:lnTo>
                <a:lnTo>
                  <a:pt x="1086138" y="1443244"/>
                </a:lnTo>
                <a:lnTo>
                  <a:pt x="1048973" y="1470570"/>
                </a:lnTo>
                <a:lnTo>
                  <a:pt x="1011096" y="1496966"/>
                </a:lnTo>
                <a:lnTo>
                  <a:pt x="972526" y="1522416"/>
                </a:lnTo>
                <a:lnTo>
                  <a:pt x="933279" y="1546903"/>
                </a:lnTo>
                <a:lnTo>
                  <a:pt x="893372" y="1570411"/>
                </a:lnTo>
                <a:lnTo>
                  <a:pt x="852822" y="1592921"/>
                </a:lnTo>
                <a:lnTo>
                  <a:pt x="811644" y="1614419"/>
                </a:lnTo>
                <a:lnTo>
                  <a:pt x="769858" y="1634886"/>
                </a:lnTo>
                <a:lnTo>
                  <a:pt x="727478" y="1654306"/>
                </a:lnTo>
                <a:lnTo>
                  <a:pt x="684522" y="1672661"/>
                </a:lnTo>
                <a:lnTo>
                  <a:pt x="641007" y="1689937"/>
                </a:lnTo>
                <a:lnTo>
                  <a:pt x="596950" y="1706114"/>
                </a:lnTo>
                <a:lnTo>
                  <a:pt x="552367" y="1721177"/>
                </a:lnTo>
                <a:lnTo>
                  <a:pt x="507275" y="1735110"/>
                </a:lnTo>
                <a:lnTo>
                  <a:pt x="461691" y="1747894"/>
                </a:lnTo>
                <a:lnTo>
                  <a:pt x="415632" y="1759513"/>
                </a:lnTo>
                <a:lnTo>
                  <a:pt x="369115" y="1769950"/>
                </a:lnTo>
                <a:lnTo>
                  <a:pt x="322156" y="1779189"/>
                </a:lnTo>
                <a:lnTo>
                  <a:pt x="274773" y="1787213"/>
                </a:lnTo>
                <a:lnTo>
                  <a:pt x="226981" y="1794004"/>
                </a:lnTo>
                <a:lnTo>
                  <a:pt x="178799" y="1799547"/>
                </a:lnTo>
                <a:lnTo>
                  <a:pt x="0" y="1808575"/>
                </a:lnTo>
                <a:lnTo>
                  <a:pt x="0" y="1808921"/>
                </a:lnTo>
                <a:lnTo>
                  <a:pt x="1808921" y="1808921"/>
                </a:lnTo>
                <a:lnTo>
                  <a:pt x="1808921" y="0"/>
                </a:lnTo>
                <a:close/>
              </a:path>
            </a:pathLst>
          </a:custGeom>
          <a:solidFill>
            <a:srgbClr val="02494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95783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</TotalTime>
  <Words>386</Words>
  <Application>Microsoft Office PowerPoint</Application>
  <PresentationFormat>On-screen Show (4:3)</PresentationFormat>
  <Paragraphs>68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Arial</vt:lpstr>
      <vt:lpstr>Arial MT</vt:lpstr>
      <vt:lpstr>Arial-BoldMT</vt:lpstr>
      <vt:lpstr>Calibri</vt:lpstr>
      <vt:lpstr>Wingdings</vt:lpstr>
      <vt:lpstr>Office Theme</vt:lpstr>
      <vt:lpstr>PowerPoint Presentation</vt:lpstr>
      <vt:lpstr>Content</vt:lpstr>
      <vt:lpstr>Global LEAP Awards for Repairability</vt:lpstr>
      <vt:lpstr>Awards Administration Process</vt:lpstr>
      <vt:lpstr>Who Can Participate?</vt:lpstr>
      <vt:lpstr>Why Participate?</vt:lpstr>
      <vt:lpstr>Key Awards Element </vt:lpstr>
      <vt:lpstr>Application Process</vt:lpstr>
      <vt:lpstr>Evaluation Process</vt:lpstr>
      <vt:lpstr>Timeline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Susan Akinyi</cp:lastModifiedBy>
  <cp:revision>8</cp:revision>
  <dcterms:created xsi:type="dcterms:W3CDTF">2026-04-02T07:13:11Z</dcterms:created>
  <dcterms:modified xsi:type="dcterms:W3CDTF">2026-04-07T06:21:13Z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2023-09-19T00:00:00Z</vt:filetime>
  </property>
  <property fmtid="{D5CDD505-2E9C-101B-9397-08002B2CF9AE}" pid="3" name="LastSaved">
    <vt:filetime>2026-04-02T00:00:00Z</vt:filetime>
  </property>
  <property fmtid="{D5CDD505-2E9C-101B-9397-08002B2CF9AE}" pid="4" name="Producer">
    <vt:lpwstr>macOS Version 13.4.1 (c) (Build 22F770820d) Quartz PDFContext</vt:lpwstr>
  </property>
</Properties>
</file>